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g9CJd0gvnEmCDoH+Op4sL5aJc7G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2" d="100"/>
          <a:sy n="82" d="100"/>
        </p:scale>
        <p:origin x="78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4" name="Google Shape;7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9" name="Google Shape;139;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200000"/>
              </a:lnSpc>
              <a:spcBef>
                <a:spcPts val="0"/>
              </a:spcBef>
              <a:spcAft>
                <a:spcPts val="0"/>
              </a:spcAft>
              <a:buClr>
                <a:schemeClr val="dk1"/>
              </a:buClr>
              <a:buSzPts val="1100"/>
              <a:buFont typeface="Arial"/>
              <a:buNone/>
            </a:pPr>
            <a:r>
              <a:rPr lang="en-US" sz="1100">
                <a:latin typeface="Arial"/>
                <a:ea typeface="Arial"/>
                <a:cs typeface="Arial"/>
                <a:sym typeface="Arial"/>
              </a:rPr>
              <a:t>the weekend is an introduction into the KO community for our KO guests. Continuing ministry is essential to keep KO graduates involved with the ministry and to provide the lifetime support of community beyond the weekend. We will discuss reunions, S.W.A.P and a Weekend Focused Ministry vs. Continuing Ministry Focused </a:t>
            </a: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140" name="Google Shape;140;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200000"/>
              </a:lnSpc>
              <a:spcBef>
                <a:spcPts val="0"/>
              </a:spcBef>
              <a:spcAft>
                <a:spcPts val="0"/>
              </a:spcAft>
              <a:buClr>
                <a:schemeClr val="dk1"/>
              </a:buClr>
              <a:buSzPts val="1100"/>
              <a:buFont typeface="Arial"/>
              <a:buNone/>
            </a:pPr>
            <a:r>
              <a:rPr lang="en-US" sz="1100">
                <a:latin typeface="Arial"/>
                <a:ea typeface="Arial"/>
                <a:cs typeface="Arial"/>
                <a:sym typeface="Arial"/>
              </a:rPr>
              <a:t>A. Reunions-A reunion is a gathering of the KO community three to four times a year. Reunions are held two to three weeks after a weekend and also throughout the year. The location of the reunions should be moved around so that everyone is able to attend. Reunions are free and open to everyone including children. Fundraisers are not reunions. There is no cost for a reunion.  Reunions keep the KO community connected beyond the weekend. Reunions are not limited to team and former guests. Children and anyone else is invited to attend.  Reunions feature food, music, S.W.A.P., updates about the ministry, socializing and more. Carpooling can be setup to ensure that former guests can attend. Reunions should be advertised ahead of time to ensure that the community can make arrangements. </a:t>
            </a:r>
            <a:endParaRPr/>
          </a:p>
        </p:txBody>
      </p:sp>
      <p:sp>
        <p:nvSpPr>
          <p:cNvPr id="147" name="Google Shape;147;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200000"/>
              </a:lnSpc>
              <a:spcBef>
                <a:spcPts val="0"/>
              </a:spcBef>
              <a:spcAft>
                <a:spcPts val="0"/>
              </a:spcAft>
              <a:buClr>
                <a:schemeClr val="dk1"/>
              </a:buClr>
              <a:buSzPts val="1100"/>
              <a:buFont typeface="Arial"/>
              <a:buNone/>
            </a:pPr>
            <a:r>
              <a:rPr lang="en-US" sz="1100">
                <a:latin typeface="Arial"/>
                <a:ea typeface="Arial"/>
                <a:cs typeface="Arial"/>
                <a:sym typeface="Arial"/>
              </a:rPr>
              <a:t>.W.A.P. (Share, Witness, Account and Prayer). S,W.A.P. groups are support groups for three to five KO graduates who live in the same area. A woman can be in a S.W.A.P. group if she is a KO graduate only. These groups allow women to support one another beyond the weekend and show one another the love of Christ. The S.W.A.P. group can meet as often as they would like. Confidentiality is essential for these groups. Nothing shared in this setting can be repeated to anyone. Share (What you have learned during the past week that helps you have a better understanding of Christ’s love and what Christ is calling you to do. Share the choices you want to make in the future and the direction) Witness (to those times when you especially felt Christ’s love during the past week, when you tried to help someone recognize His love and when it was hard to show his love to someone else.) Account (for your progress or lack of progress in doing what you told the group you were going to do to grow, to better show God’s love to others. Pray (pray for each other; ask for prayers for yourself, both in thanksgiving and for support). S.W.A.P. groups are held by confidentiality. If you need help with starting a S.W.A.P. group, contact your SCC or Gina Brockmeyer. </a:t>
            </a: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154" name="Google Shape;154;p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200000"/>
              </a:lnSpc>
              <a:spcBef>
                <a:spcPts val="0"/>
              </a:spcBef>
              <a:spcAft>
                <a:spcPts val="0"/>
              </a:spcAft>
              <a:buClr>
                <a:schemeClr val="dk1"/>
              </a:buClr>
              <a:buSzPts val="1100"/>
              <a:buFont typeface="Arial"/>
              <a:buNone/>
            </a:pPr>
            <a:r>
              <a:rPr lang="en-US" sz="1100">
                <a:latin typeface="Arial"/>
                <a:ea typeface="Arial"/>
                <a:cs typeface="Arial"/>
                <a:sym typeface="Arial"/>
              </a:rPr>
              <a:t>God has called KO to minister to women who have been impacted by their own incarceration or the incarceration of their loved ones or friends. The weekend is an introduction to the ministry. If a branch of KO becomes focused on having great weekend only, then the volunteers will become burned out, the ministry will not grow. When KO graduates stay connected to the ministry, they serve on weekends as team members, angel drivers, weekend angels, weekend leaders, on our advisory councils, refer other women, donate agape, money and more to the ministry. Our goal is to empower a woman who has been impacted by incarceration so she can empower other women who has been impacted by incarceration.  </a:t>
            </a:r>
            <a:endParaRPr/>
          </a:p>
        </p:txBody>
      </p:sp>
      <p:sp>
        <p:nvSpPr>
          <p:cNvPr id="161" name="Google Shape;161;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7" name="Google Shape;167;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200000"/>
              </a:lnSpc>
              <a:spcBef>
                <a:spcPts val="0"/>
              </a:spcBef>
              <a:spcAft>
                <a:spcPts val="0"/>
              </a:spcAft>
              <a:buClr>
                <a:schemeClr val="dk1"/>
              </a:buClr>
              <a:buSzPts val="1100"/>
              <a:buFont typeface="Arial"/>
              <a:buNone/>
            </a:pPr>
            <a:r>
              <a:rPr lang="en-US" sz="1100">
                <a:latin typeface="Arial"/>
                <a:ea typeface="Arial"/>
                <a:cs typeface="Arial"/>
                <a:sym typeface="Arial"/>
              </a:rPr>
              <a:t>The importance of Inside and Torch Communities (KO cannot stand alone. Our brothers and sisters of Inside and Torch minster to the loved ones of our guests. They do weekends inside the facilities and then they do continuing ministry with weekly prayer and share, mentoring, and monthly reunions. The residents in turn refer their loved ones and friends on the outside to our weekends. They also participate in weekend activities such as the prayer vigil, special letters and coloring of logos. Also, graduates serve as angels, attend reunions, flowers at dawn, closing and more. KO,  KI and KT are one family. As a group, we minister to male, female and youth residents and their loved ones and friends. What we will are doing is helping to heal and mend families on the inside and outside.  </a:t>
            </a: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168" name="Google Shape;168;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1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1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p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0" name="Google Shape;190;p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17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There are many stories throughout time of people who went all in with their lives. One that many know about is Dietrich Bonhoeffer. He was a German pastor, theologian, and author. He wrote many famous books and papers but is most remembered for The Cost of Discipleship where he called people to follow Jesus regardless of the consequences. During World War 2 he lived out his writings. He saw the evil that Adolf Hitler and the Nazi movement was bringing into the world and across Germany and he stood in opposition. He joined a resistance movement because his faith in Jesus would not allow him to remain idle while countless Jewish men, women, and children were being persecuted and executed. He was arrested by the Gestapo in April 1943 and being executed by hanging in a Nazi concentration camp in April 1945, just before his 40</a:t>
            </a:r>
            <a:r>
              <a:rPr lang="en-US" baseline="30000"/>
              <a:t>th</a:t>
            </a:r>
            <a:r>
              <a:rPr lang="en-US"/>
              <a:t> birthday. </a:t>
            </a:r>
            <a:endParaRPr/>
          </a:p>
          <a:p>
            <a:pPr marL="0" marR="0" lvl="0" indent="0" algn="l" rtl="0">
              <a:lnSpc>
                <a:spcPct val="100000"/>
              </a:lnSpc>
              <a:spcBef>
                <a:spcPts val="0"/>
              </a:spcBef>
              <a:spcAft>
                <a:spcPts val="0"/>
              </a:spcAft>
              <a:buClr>
                <a:schemeClr val="dk1"/>
              </a:buClr>
              <a:buSzPts val="1200"/>
              <a:buFont typeface="Calibri"/>
              <a:buNone/>
            </a:pPr>
            <a:r>
              <a:rPr lang="en-US"/>
              <a:t>Bonhoeffer was All In. He paid the ultimate price to stand for his God and stand up for God’s people. That is not unlike what we do in Kairos. We stand up for people who some have chosen to forget or ignore. We reach out to all to let them know they are loved. But are we always All In? This weekend we are challenged to ask ourselves in what ways are we and are we not all in. </a:t>
            </a:r>
            <a:endParaRPr/>
          </a:p>
          <a:p>
            <a:pPr marL="0" marR="0" lvl="0" indent="0" algn="l" rtl="0">
              <a:lnSpc>
                <a:spcPct val="100000"/>
              </a:lnSpc>
              <a:spcBef>
                <a:spcPts val="0"/>
              </a:spcBef>
              <a:spcAft>
                <a:spcPts val="0"/>
              </a:spcAft>
              <a:buClr>
                <a:schemeClr val="dk1"/>
              </a:buClr>
              <a:buSzPts val="1200"/>
              <a:buFont typeface="Calibri"/>
              <a:buNone/>
            </a:pPr>
            <a:r>
              <a:rPr lang="en-US"/>
              <a:t>Please join me in praying for our time together and that we would be all in with one heart and one mind focused on Jesus and what he has for us.</a:t>
            </a:r>
            <a:endParaRPr/>
          </a:p>
        </p:txBody>
      </p:sp>
      <p:sp>
        <p:nvSpPr>
          <p:cNvPr id="81" name="Google Shape;81;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 name="Google Shape;87;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While Kairos Prison Ministry International shares the same mission, each program holds their individual mission to help us focus on what we are trying to achieve.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 mission of Kairos Outside is………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We carry out this mission by following the Kairos Outside Program Manual.</a:t>
            </a:r>
            <a:endParaRPr/>
          </a:p>
        </p:txBody>
      </p:sp>
      <p:sp>
        <p:nvSpPr>
          <p:cNvPr id="88" name="Google Shape;88;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 name="Google Shape;94;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The Kairos Outside Program Manual is our guidebook for how the Kairos Outside program is to work. No matter where one goes in the United States, Kairos Outside should look the same. In conjunction KPMI created Ezra to help weekend leaders and Advisory Councils organize and store information and help prepare for weekends. I frequently get these questions/comments about the Program Manual and Ezra:</a:t>
            </a:r>
            <a:endParaRPr/>
          </a:p>
          <a:p>
            <a:pPr marL="0" lvl="0" indent="0" algn="l" rtl="0">
              <a:lnSpc>
                <a:spcPct val="100000"/>
              </a:lnSpc>
              <a:spcBef>
                <a:spcPts val="0"/>
              </a:spcBef>
              <a:spcAft>
                <a:spcPts val="0"/>
              </a:spcAft>
              <a:buSzPts val="1400"/>
              <a:buNone/>
            </a:pP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The program manual is vital to a Kairos Outside weekend. It guide and directs us on all issues pertaining to preparation, conducting, and follow up. Ezra is another tool given to help expand on some of the topics and provide handouts and details on different parts of the program. Without the Program Manual and Ezra you cannot successfully carry out the Kairos Outside mission. I once had a State Chair tell me that most of the problems they were hearing about came because people weren’t using the program manual and/or Ezra.</a:t>
            </a:r>
            <a:endParaRPr/>
          </a:p>
          <a:p>
            <a:pPr marL="228600" lvl="0" indent="-152400" algn="l" rtl="0">
              <a:lnSpc>
                <a:spcPct val="100000"/>
              </a:lnSpc>
              <a:spcBef>
                <a:spcPts val="0"/>
              </a:spcBef>
              <a:spcAft>
                <a:spcPts val="0"/>
              </a:spcAft>
              <a:buClr>
                <a:schemeClr val="dk1"/>
              </a:buClr>
              <a:buSzPts val="1200"/>
              <a:buFont typeface="Calibri"/>
              <a:buNone/>
            </a:pP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The program manual helps you understand all aspects of team formation, how to conduct the weekend, and how to conduct continuing ministry. Ezra provides numerous handouts that help the team successfully carry out their positions. It also has videos that can be used to help a team prepare for a weekend. It is now connected to the internet which allows information to be sent electronically instead of needing to be printed out. This is a huge way to save money.</a:t>
            </a:r>
            <a:endParaRPr/>
          </a:p>
          <a:p>
            <a:pPr marL="228600" lvl="0" indent="-152400" algn="l" rtl="0">
              <a:lnSpc>
                <a:spcPct val="100000"/>
              </a:lnSpc>
              <a:spcBef>
                <a:spcPts val="0"/>
              </a:spcBef>
              <a:spcAft>
                <a:spcPts val="0"/>
              </a:spcAft>
              <a:buClr>
                <a:schemeClr val="dk1"/>
              </a:buClr>
              <a:buSzPts val="1200"/>
              <a:buFont typeface="Calibri"/>
              <a:buNone/>
            </a:pP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The best news of all is you don’t have to be computer savvy to use Ezra! It is written so that you have to follow a sequence. It is extremely difficult to manipulate the program so it is actually easier for those who don’t know computers to work with it. On top of that, there is an entire website kairosezra.com that was built to walk you through every step. </a:t>
            </a:r>
            <a:endParaRPr/>
          </a:p>
          <a:p>
            <a:pPr marL="228600" lvl="0" indent="-152400" algn="l" rtl="0">
              <a:lnSpc>
                <a:spcPct val="100000"/>
              </a:lnSpc>
              <a:spcBef>
                <a:spcPts val="0"/>
              </a:spcBef>
              <a:spcAft>
                <a:spcPts val="0"/>
              </a:spcAft>
              <a:buClr>
                <a:schemeClr val="dk1"/>
              </a:buClr>
              <a:buSzPts val="1200"/>
              <a:buFont typeface="Calibri"/>
              <a:buNone/>
            </a:pP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It has 10 sections and you must watch a video and enter the sections in order to be able to proceed. You can always go back and revisit each section but you have to initially visit them in order. Again, kairosezra.com is there to help with videos that walk you through the program.</a:t>
            </a:r>
            <a:endParaRPr/>
          </a:p>
          <a:p>
            <a:pPr marL="228600" lvl="0" indent="-152400" algn="l" rtl="0">
              <a:lnSpc>
                <a:spcPct val="100000"/>
              </a:lnSpc>
              <a:spcBef>
                <a:spcPts val="0"/>
              </a:spcBef>
              <a:spcAft>
                <a:spcPts val="0"/>
              </a:spcAft>
              <a:buClr>
                <a:schemeClr val="dk1"/>
              </a:buClr>
              <a:buSzPts val="1200"/>
              <a:buFont typeface="Calibri"/>
              <a:buNone/>
            </a:pP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Let me ask you a question to think about…..do you agree with every single decision and action your church takes? I once met a pastor’s wife who told me that if we found a church we were 50% happy at we should stay and if we ever found a church we were 75% or more happy at we should die there because of the odds of finding a church we were 100% happy with was nearly impossible. God made us all different and while that is a blessing, it is also difficult because we all have different ideas of how things should go. But the important thing to remember here is that the Kairos Outside program has been tried and tested and proven to work in numerous situations. So while there may be something that makes you scratch your head, is that really enough to scrap the whole thing and decide to do things on your own? Also, being obedient doesn’t always mean we understand but the more we can know and communicate the whys behind things, the easier it is to follow. And if someone finds themselves in a place where they don’t agree with enough of it that it is a problem, then Kairos is not the ministry for them. And that’s ok!</a:t>
            </a:r>
            <a:endParaRPr/>
          </a:p>
          <a:p>
            <a:pPr marL="228600" lvl="0" indent="-152400" algn="l" rtl="0">
              <a:lnSpc>
                <a:spcPct val="100000"/>
              </a:lnSpc>
              <a:spcBef>
                <a:spcPts val="0"/>
              </a:spcBef>
              <a:spcAft>
                <a:spcPts val="0"/>
              </a:spcAft>
              <a:buClr>
                <a:schemeClr val="dk1"/>
              </a:buClr>
              <a:buSzPts val="1200"/>
              <a:buFont typeface="Calibri"/>
              <a:buNone/>
            </a:pPr>
            <a:endParaRPr/>
          </a:p>
          <a:p>
            <a:pPr marL="228600" lvl="0" indent="-228600" algn="l" rtl="0">
              <a:lnSpc>
                <a:spcPct val="100000"/>
              </a:lnSpc>
              <a:spcBef>
                <a:spcPts val="0"/>
              </a:spcBef>
              <a:spcAft>
                <a:spcPts val="0"/>
              </a:spcAft>
              <a:buClr>
                <a:schemeClr val="dk1"/>
              </a:buClr>
              <a:buSzPts val="1200"/>
              <a:buFont typeface="Calibri"/>
              <a:buAutoNum type="arabicPeriod"/>
            </a:pPr>
            <a:r>
              <a:rPr lang="en-US"/>
              <a:t>The entire Kairos Outside program is written to allow the Holy Spirit to move. He moves within the hearts of the team and ladies we minister to as we carry out the program. When we decide a part of the program isn’t sufficient to allow the Holy Spirit to move, we need to get on our knees and check our heart motives.</a:t>
            </a:r>
            <a:endParaRPr/>
          </a:p>
        </p:txBody>
      </p:sp>
      <p:sp>
        <p:nvSpPr>
          <p:cNvPr id="95" name="Google Shape;9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Anyone who has volunteered in Kairos has heard about the Riverbanks. Some even roll their eyes at the mention of them. However, if you really look closely, you will see every aspect of the program covered in these 9 pages. I’m not going to discuss all of them but there are some that I want to highlight.</a:t>
            </a:r>
            <a:endParaRPr/>
          </a:p>
          <a:p>
            <a:pPr marL="0" lvl="0" indent="0" algn="l" rtl="0">
              <a:lnSpc>
                <a:spcPct val="100000"/>
              </a:lnSpc>
              <a:spcBef>
                <a:spcPts val="0"/>
              </a:spcBef>
              <a:spcAft>
                <a:spcPts val="0"/>
              </a:spcAft>
              <a:buSzPts val="1400"/>
              <a:buNone/>
            </a:pPr>
            <a:endParaRPr/>
          </a:p>
          <a:p>
            <a:pPr marL="171450" lvl="0" indent="-171450" algn="l" rtl="0">
              <a:lnSpc>
                <a:spcPct val="100000"/>
              </a:lnSpc>
              <a:spcBef>
                <a:spcPts val="0"/>
              </a:spcBef>
              <a:spcAft>
                <a:spcPts val="0"/>
              </a:spcAft>
              <a:buClr>
                <a:schemeClr val="dk1"/>
              </a:buClr>
              <a:buSzPts val="1200"/>
              <a:buFont typeface="Calibri"/>
              <a:buChar char="-"/>
            </a:pPr>
            <a:r>
              <a:rPr lang="en-US"/>
              <a:t>Prayer</a:t>
            </a:r>
            <a:endParaRPr/>
          </a:p>
          <a:p>
            <a:pPr marL="171450" lvl="0" indent="-171450" algn="l" rtl="0">
              <a:lnSpc>
                <a:spcPct val="100000"/>
              </a:lnSpc>
              <a:spcBef>
                <a:spcPts val="0"/>
              </a:spcBef>
              <a:spcAft>
                <a:spcPts val="0"/>
              </a:spcAft>
              <a:buClr>
                <a:schemeClr val="dk1"/>
              </a:buClr>
              <a:buSzPts val="1200"/>
              <a:buFont typeface="Calibri"/>
              <a:buChar char="-"/>
            </a:pPr>
            <a:r>
              <a:rPr lang="en-US"/>
              <a:t>Sacrificial service – being willing to do whatever, whenever, regardless of our own feelings (personal story)</a:t>
            </a:r>
            <a:endParaRPr/>
          </a:p>
          <a:p>
            <a:pPr marL="171450" lvl="0" indent="-171450" algn="l" rtl="0">
              <a:lnSpc>
                <a:spcPct val="100000"/>
              </a:lnSpc>
              <a:spcBef>
                <a:spcPts val="0"/>
              </a:spcBef>
              <a:spcAft>
                <a:spcPts val="0"/>
              </a:spcAft>
              <a:buClr>
                <a:schemeClr val="dk1"/>
              </a:buClr>
              <a:buSzPts val="1200"/>
              <a:buFont typeface="Calibri"/>
              <a:buChar char="-"/>
            </a:pPr>
            <a:r>
              <a:rPr lang="en-US"/>
              <a:t>Confidentiality – so easy to break! We have to be so careful! All Kairos events!</a:t>
            </a:r>
            <a:endParaRPr/>
          </a:p>
          <a:p>
            <a:pPr marL="171450" lvl="0" indent="-171450" algn="l" rtl="0">
              <a:lnSpc>
                <a:spcPct val="100000"/>
              </a:lnSpc>
              <a:spcBef>
                <a:spcPts val="0"/>
              </a:spcBef>
              <a:spcAft>
                <a:spcPts val="0"/>
              </a:spcAft>
              <a:buClr>
                <a:schemeClr val="dk1"/>
              </a:buClr>
              <a:buSzPts val="1200"/>
              <a:buFont typeface="Calibri"/>
              <a:buChar char="-"/>
            </a:pPr>
            <a:r>
              <a:rPr lang="en-US"/>
              <a:t>Team formation – 36 hours, 3 on 1 off, 75% attendance at team meetings – stress importance of these and share the whys</a:t>
            </a:r>
            <a:endParaRPr/>
          </a:p>
          <a:p>
            <a:pPr marL="171450" lvl="0" indent="-171450" algn="l" rtl="0">
              <a:lnSpc>
                <a:spcPct val="100000"/>
              </a:lnSpc>
              <a:spcBef>
                <a:spcPts val="0"/>
              </a:spcBef>
              <a:spcAft>
                <a:spcPts val="0"/>
              </a:spcAft>
              <a:buClr>
                <a:schemeClr val="dk1"/>
              </a:buClr>
              <a:buSzPts val="1200"/>
              <a:buFont typeface="Calibri"/>
              <a:buChar char="-"/>
            </a:pPr>
            <a:r>
              <a:rPr lang="en-US"/>
              <a:t>Continuing ministry – the heart of Kairos Outside, without this we are no different from anyone else.</a:t>
            </a:r>
            <a:endParaRPr/>
          </a:p>
        </p:txBody>
      </p:sp>
      <p:sp>
        <p:nvSpPr>
          <p:cNvPr id="102" name="Google Shape;102;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Font typeface="Calibri"/>
              <a:buChar char="-"/>
            </a:pPr>
            <a:r>
              <a:rPr lang="en-US"/>
              <a:t>AC is in charge of the community (point 1)</a:t>
            </a:r>
            <a:endParaRPr/>
          </a:p>
          <a:p>
            <a:pPr marL="171450" lvl="0" indent="-171450" algn="l" rtl="0">
              <a:lnSpc>
                <a:spcPct val="100000"/>
              </a:lnSpc>
              <a:spcBef>
                <a:spcPts val="0"/>
              </a:spcBef>
              <a:spcAft>
                <a:spcPts val="0"/>
              </a:spcAft>
              <a:buClr>
                <a:schemeClr val="dk1"/>
              </a:buClr>
              <a:buSzPts val="1200"/>
              <a:buFont typeface="Calibri"/>
              <a:buChar char="-"/>
            </a:pPr>
            <a:r>
              <a:rPr lang="en-US"/>
              <a:t>How do you have a healthy advisory council? Training and continuity (expand)</a:t>
            </a:r>
            <a:endParaRPr/>
          </a:p>
          <a:p>
            <a:pPr marL="171450" lvl="0" indent="-171450" algn="l" rtl="0">
              <a:lnSpc>
                <a:spcPct val="100000"/>
              </a:lnSpc>
              <a:spcBef>
                <a:spcPts val="0"/>
              </a:spcBef>
              <a:spcAft>
                <a:spcPts val="0"/>
              </a:spcAft>
              <a:buClr>
                <a:schemeClr val="dk1"/>
              </a:buClr>
              <a:buSzPts val="1200"/>
              <a:buFont typeface="Calibri"/>
              <a:buChar char="-"/>
            </a:pPr>
            <a:r>
              <a:rPr lang="en-US"/>
              <a:t>Serving with excellence is a heart issue</a:t>
            </a:r>
            <a:endParaRPr/>
          </a:p>
          <a:p>
            <a:pPr marL="171450" lvl="0" indent="-171450" algn="l" rtl="0">
              <a:lnSpc>
                <a:spcPct val="100000"/>
              </a:lnSpc>
              <a:spcBef>
                <a:spcPts val="0"/>
              </a:spcBef>
              <a:spcAft>
                <a:spcPts val="0"/>
              </a:spcAft>
              <a:buClr>
                <a:schemeClr val="dk1"/>
              </a:buClr>
              <a:buSzPts val="1200"/>
              <a:buFont typeface="Calibri"/>
              <a:buChar char="-"/>
            </a:pPr>
            <a:r>
              <a:rPr lang="en-US"/>
              <a:t>Training – there are so many training opportunities that exist for you to serve excellently. If you don’t see a type of training you want, contact your state.</a:t>
            </a:r>
            <a:endParaRPr/>
          </a:p>
          <a:p>
            <a:pPr marL="171450" lvl="0" indent="-171450" algn="l" rtl="0">
              <a:lnSpc>
                <a:spcPct val="100000"/>
              </a:lnSpc>
              <a:spcBef>
                <a:spcPts val="0"/>
              </a:spcBef>
              <a:spcAft>
                <a:spcPts val="0"/>
              </a:spcAft>
              <a:buClr>
                <a:schemeClr val="dk1"/>
              </a:buClr>
              <a:buSzPts val="1200"/>
              <a:buFont typeface="Calibri"/>
              <a:buChar char="-"/>
            </a:pPr>
            <a:r>
              <a:rPr lang="en-US"/>
              <a:t>If your AC is off track (read point). Whenever someone asks for a variance, the first question they get asked is what are you doing to keep this from happening again? This is not to condemn but to teach.</a:t>
            </a:r>
            <a:endParaRPr/>
          </a:p>
        </p:txBody>
      </p:sp>
      <p:sp>
        <p:nvSpPr>
          <p:cNvPr id="110" name="Google Shape;11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Go through the points on this slide. Not a lot of expounding is necessary.</a:t>
            </a:r>
            <a:endParaRPr/>
          </a:p>
        </p:txBody>
      </p:sp>
      <p:sp>
        <p:nvSpPr>
          <p:cNvPr id="117" name="Google Shape;11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 name="Google Shape;124;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200000"/>
              </a:lnSpc>
              <a:spcBef>
                <a:spcPts val="0"/>
              </a:spcBef>
              <a:spcAft>
                <a:spcPts val="0"/>
              </a:spcAft>
              <a:buClr>
                <a:schemeClr val="dk1"/>
              </a:buClr>
              <a:buSzPts val="1100"/>
              <a:buFont typeface="Arial"/>
              <a:buNone/>
            </a:pPr>
            <a:r>
              <a:rPr lang="en-US" sz="1100">
                <a:latin typeface="Arial"/>
                <a:ea typeface="Arial"/>
                <a:cs typeface="Arial"/>
                <a:sym typeface="Arial"/>
              </a:rPr>
              <a:t>Team Formations-The five meetings(36 hours) held prior to a weekend that bond volunteers who begin as strangers into a the Body of Christ that will serve the guests on the weekend. Team formations feature meals, worship, prayer, core team reports, previewing talks and meditations, spiritual exercises, team bonding, job training and KO foundations.   </a:t>
            </a:r>
            <a:endParaRPr/>
          </a:p>
        </p:txBody>
      </p:sp>
      <p:sp>
        <p:nvSpPr>
          <p:cNvPr id="125" name="Google Shape;125;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just" rtl="0">
              <a:lnSpc>
                <a:spcPct val="200000"/>
              </a:lnSpc>
              <a:spcBef>
                <a:spcPts val="0"/>
              </a:spcBef>
              <a:spcAft>
                <a:spcPts val="0"/>
              </a:spcAft>
              <a:buSzPts val="1400"/>
              <a:buNone/>
            </a:pPr>
            <a:r>
              <a:rPr lang="en-US" sz="1100">
                <a:latin typeface="Arial"/>
                <a:ea typeface="Arial"/>
                <a:cs typeface="Arial"/>
                <a:sym typeface="Arial"/>
              </a:rPr>
              <a:t>(Building the Body of Christ)-Each team is supposed to have one third rookies, one third third veterans and one third former guests. This is done to ensure that teams will be diverse on many levels including age, race, denomination and more. Everyone has different experiences in Christ and different responses to his love. Everyone brings their experiences to team formation which in turn builds up the Body of Christ. This Body of Christ will serve, love and welcome the guests on the weekend.</a:t>
            </a:r>
            <a:endParaRPr sz="1100">
              <a:latin typeface="Arial"/>
              <a:ea typeface="Arial"/>
              <a:cs typeface="Arial"/>
              <a:sym typeface="Arial"/>
            </a:endParaRPr>
          </a:p>
          <a:p>
            <a:pPr marL="0" lvl="0" indent="0" algn="just" rtl="0">
              <a:lnSpc>
                <a:spcPct val="200000"/>
              </a:lnSpc>
              <a:spcBef>
                <a:spcPts val="0"/>
              </a:spcBef>
              <a:spcAft>
                <a:spcPts val="0"/>
              </a:spcAft>
              <a:buSzPts val="1400"/>
              <a:buNone/>
            </a:pPr>
            <a:r>
              <a:rPr lang="en-US" sz="1100">
                <a:latin typeface="Arial"/>
                <a:ea typeface="Arial"/>
                <a:cs typeface="Arial"/>
                <a:sym typeface="Arial"/>
              </a:rPr>
              <a:t>Worship and Prayer-Despite our differences, we all have the common ground of being Christians. Worship and prayer are essential parts of team formations. This is how we keep God at the center of everything that we do. Everything we do is dependant on God. All of us are the hands and feet of Jesus serving one another and the women on the weekend. Worship and prayer should never be cut out to accommodate time. This is how we welcome the Holy Spirit into our team formations. Prayer is also extended with prayer partners. Prayer partners are assigned by OL#2 who pairs up rookies with veterans so that the two can pray for one another and also discuss any concerns about the weekend. </a:t>
            </a:r>
            <a:endParaRPr sz="1100">
              <a:latin typeface="Arial"/>
              <a:ea typeface="Arial"/>
              <a:cs typeface="Arial"/>
              <a:sym typeface="Arial"/>
            </a:endParaRPr>
          </a:p>
          <a:p>
            <a:pPr marL="0" lvl="0" indent="0" algn="just" rtl="0">
              <a:lnSpc>
                <a:spcPct val="200000"/>
              </a:lnSpc>
              <a:spcBef>
                <a:spcPts val="0"/>
              </a:spcBef>
              <a:spcAft>
                <a:spcPts val="0"/>
              </a:spcAft>
              <a:buSzPts val="1400"/>
              <a:buNone/>
            </a:pPr>
            <a:r>
              <a:rPr lang="en-US" sz="1100">
                <a:latin typeface="Arial"/>
                <a:ea typeface="Arial"/>
                <a:cs typeface="Arial"/>
                <a:sym typeface="Arial"/>
              </a:rPr>
              <a:t> Spiritual Exercises: In order to serve on a weekend, we have to get honest before God. Spiritual exercises are a way to address our spiritual needs and struggles before attending a weekend. We are reminded that we need to sacrifice in order to serve one another and the women on the weekend. This is a time for team members to be vulnerable and honest remembering that formations are covered under confidentiality.Spiritual exercises are essential for the team to get on the same page and continue building as the body of Christ. Also, scriptures are essential for the team to meditate on during the entire formation period. The weekend leaders gives scriptures to team by the second formation. Spiritual exercises will also convey Listen, Listen, Love, Love, the theme of every KO weekend.  </a:t>
            </a:r>
            <a:endParaRPr sz="1100">
              <a:latin typeface="Arial"/>
              <a:ea typeface="Arial"/>
              <a:cs typeface="Arial"/>
              <a:sym typeface="Arial"/>
            </a:endParaRPr>
          </a:p>
          <a:p>
            <a:pPr marL="0" lvl="0" indent="0" algn="just" rtl="0">
              <a:lnSpc>
                <a:spcPct val="200000"/>
              </a:lnSpc>
              <a:spcBef>
                <a:spcPts val="0"/>
              </a:spcBef>
              <a:spcAft>
                <a:spcPts val="0"/>
              </a:spcAft>
              <a:buSzPts val="1400"/>
              <a:buNone/>
            </a:pPr>
            <a:r>
              <a:rPr lang="en-US" sz="1100">
                <a:latin typeface="Arial"/>
                <a:ea typeface="Arial"/>
                <a:cs typeface="Arial"/>
                <a:sym typeface="Arial"/>
              </a:rPr>
              <a:t>Team Bonding-Team Bonding is a way to continue building the Body of Christ. This is usually done by game or another lighthearted activity from EZRA or AKT. All members of the team are expected to participate in this activity. This is a way for the team to learn about one another and become bonded. </a:t>
            </a:r>
            <a:br>
              <a:rPr lang="en-US" sz="1100">
                <a:latin typeface="Arial"/>
                <a:ea typeface="Arial"/>
                <a:cs typeface="Arial"/>
                <a:sym typeface="Arial"/>
              </a:rPr>
            </a:br>
            <a:r>
              <a:rPr lang="en-US" sz="1100">
                <a:latin typeface="Arial"/>
                <a:ea typeface="Arial"/>
                <a:cs typeface="Arial"/>
                <a:sym typeface="Arial"/>
              </a:rPr>
              <a:t>(Purposeful Training)The team will start out as strangers. No one has ever served on this particular weekend with this group of people. The idea is for this team of strangers to become one body and team.  The team formations are spread over five weekends that consist of 36 hours. All volunteers are expected to attend at least four meetings or 75% of meetings. Every team is unique so everyone (rookie, veteran, male and female must attend). How will the team become one body if some parts are missing more than one meeting?   </a:t>
            </a:r>
            <a:endParaRPr sz="1100">
              <a:latin typeface="Arial"/>
              <a:ea typeface="Arial"/>
              <a:cs typeface="Arial"/>
              <a:sym typeface="Arial"/>
            </a:endParaRPr>
          </a:p>
          <a:p>
            <a:pPr marL="0" lvl="0" indent="0" algn="just" rtl="0">
              <a:lnSpc>
                <a:spcPct val="200000"/>
              </a:lnSpc>
              <a:spcBef>
                <a:spcPts val="0"/>
              </a:spcBef>
              <a:spcAft>
                <a:spcPts val="0"/>
              </a:spcAft>
              <a:buSzPts val="1400"/>
              <a:buNone/>
            </a:pPr>
            <a:r>
              <a:rPr lang="en-US" sz="1100">
                <a:latin typeface="Arial"/>
                <a:ea typeface="Arial"/>
                <a:cs typeface="Arial"/>
                <a:sym typeface="Arial"/>
              </a:rPr>
              <a:t>organized Team Formations- Team formations have to be organized. Weekend Leaders in conjunction with their Advising Leader should use EZRA to create an agenda for every formation. This agenda should be sent to the core team so that each member will be prepared. The agenda should be available for every team member at the formation site. The kitchen team and Angel/Facilities Coordinator or Facility Coordinator should be at the formation site an hour before the team meeting. This is to make sure the facility is open and that breakfast is being prepared and coffee, juice and tea is available.Core team members are expected to be at the formation site 30 minutes before the formation starts. The entire team should be on time and communicate with the weekend leader about lateness, early departures or an absence for a team formation. Team members should be fully engaged during team meetings. The use of electronic devices and coloring logos should be limited to breaks and meal times. If there is a change in the agenda, this should be communicated to the team as soon as possible. Team members have to be respectful of each other and the time being sacrificed away from our personal lives. </a:t>
            </a:r>
            <a:endParaRPr sz="1100">
              <a:latin typeface="Arial"/>
              <a:ea typeface="Arial"/>
              <a:cs typeface="Arial"/>
              <a:sym typeface="Arial"/>
            </a:endParaRPr>
          </a:p>
          <a:p>
            <a:pPr marL="0" lvl="0" indent="0" algn="just" rtl="0">
              <a:lnSpc>
                <a:spcPct val="200000"/>
              </a:lnSpc>
              <a:spcBef>
                <a:spcPts val="0"/>
              </a:spcBef>
              <a:spcAft>
                <a:spcPts val="0"/>
              </a:spcAft>
              <a:buSzPts val="1400"/>
              <a:buNone/>
            </a:pPr>
            <a:r>
              <a:rPr lang="en-US" sz="1100">
                <a:latin typeface="Arial"/>
                <a:ea typeface="Arial"/>
                <a:cs typeface="Arial"/>
                <a:sym typeface="Arial"/>
              </a:rPr>
              <a:t>(Male participation): Every member of the team is essential. Christ is the head of the weekend. Everyone is expected to full participate in every aspect of team formations. Although men are not in the community room, they will be praying for every speaker, assisting with meals and eventually interacting with the guests. Team formations are important for not only bonding but to learn the riverbanks of how to interact with guests and also team members. </a:t>
            </a:r>
            <a:endParaRPr sz="1100">
              <a:latin typeface="Arial"/>
              <a:ea typeface="Arial"/>
              <a:cs typeface="Arial"/>
              <a:sym typeface="Arial"/>
            </a:endParaRPr>
          </a:p>
          <a:p>
            <a:pPr marL="0" lvl="0" indent="0" algn="just" rtl="0">
              <a:lnSpc>
                <a:spcPct val="200000"/>
              </a:lnSpc>
              <a:spcBef>
                <a:spcPts val="0"/>
              </a:spcBef>
              <a:spcAft>
                <a:spcPts val="0"/>
              </a:spcAft>
              <a:buSzPts val="1400"/>
              <a:buNone/>
            </a:pPr>
            <a:endParaRPr sz="1100">
              <a:latin typeface="Arial"/>
              <a:ea typeface="Arial"/>
              <a:cs typeface="Arial"/>
              <a:sym typeface="Arial"/>
            </a:endParaRPr>
          </a:p>
          <a:p>
            <a:pPr marL="0" lvl="0" indent="0" algn="just" rtl="0">
              <a:lnSpc>
                <a:spcPct val="200000"/>
              </a:lnSpc>
              <a:spcBef>
                <a:spcPts val="0"/>
              </a:spcBef>
              <a:spcAft>
                <a:spcPts val="0"/>
              </a:spcAft>
              <a:buSzPts val="1400"/>
              <a:buNone/>
            </a:pPr>
            <a:endParaRPr sz="1100">
              <a:latin typeface="Arial"/>
              <a:ea typeface="Arial"/>
              <a:cs typeface="Arial"/>
              <a:sym typeface="Arial"/>
            </a:endParaRPr>
          </a:p>
          <a:p>
            <a:pPr marL="0" lvl="0" indent="0" algn="just" rtl="0">
              <a:lnSpc>
                <a:spcPct val="200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00000"/>
              </a:lnSpc>
              <a:spcBef>
                <a:spcPts val="0"/>
              </a:spcBef>
              <a:spcAft>
                <a:spcPts val="0"/>
              </a:spcAft>
              <a:buSzPts val="1400"/>
              <a:buNone/>
            </a:pPr>
            <a:endParaRPr/>
          </a:p>
        </p:txBody>
      </p:sp>
      <p:sp>
        <p:nvSpPr>
          <p:cNvPr id="132" name="Google Shape;132;p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7" name="Google Shape;17;p19"/>
          <p:cNvPicPr preferRelativeResize="0"/>
          <p:nvPr/>
        </p:nvPicPr>
        <p:blipFill rotWithShape="1">
          <a:blip r:embed="rId2">
            <a:alphaModFix/>
          </a:blip>
          <a:srcRect l="6588" r="7012"/>
          <a:stretch/>
        </p:blipFill>
        <p:spPr>
          <a:xfrm>
            <a:off x="0" y="0"/>
            <a:ext cx="4937760" cy="6858000"/>
          </a:xfrm>
          <a:prstGeom prst="rect">
            <a:avLst/>
          </a:prstGeom>
          <a:noFill/>
          <a:ln>
            <a:noFill/>
          </a:ln>
        </p:spPr>
      </p:pic>
      <p:sp>
        <p:nvSpPr>
          <p:cNvPr id="18" name="Google Shape;18;p19"/>
          <p:cNvSpPr txBox="1">
            <a:spLocks noGrp="1"/>
          </p:cNvSpPr>
          <p:nvPr>
            <p:ph type="ctrTitle"/>
          </p:nvPr>
        </p:nvSpPr>
        <p:spPr>
          <a:xfrm>
            <a:off x="4937760" y="1122363"/>
            <a:ext cx="6572922"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9"/>
          <p:cNvSpPr txBox="1">
            <a:spLocks noGrp="1"/>
          </p:cNvSpPr>
          <p:nvPr>
            <p:ph type="subTitle" idx="1"/>
          </p:nvPr>
        </p:nvSpPr>
        <p:spPr>
          <a:xfrm>
            <a:off x="4937760" y="3602038"/>
            <a:ext cx="6572922"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6"/>
        <p:cNvGrpSpPr/>
        <p:nvPr/>
      </p:nvGrpSpPr>
      <p:grpSpPr>
        <a:xfrm>
          <a:off x="0" y="0"/>
          <a:ext cx="0" cy="0"/>
          <a:chOff x="0" y="0"/>
          <a:chExt cx="0" cy="0"/>
        </a:xfrm>
      </p:grpSpPr>
      <p:sp>
        <p:nvSpPr>
          <p:cNvPr id="67" name="Google Shape;67;p28"/>
          <p:cNvSpPr txBox="1">
            <a:spLocks noGrp="1"/>
          </p:cNvSpPr>
          <p:nvPr>
            <p:ph type="title"/>
          </p:nvPr>
        </p:nvSpPr>
        <p:spPr>
          <a:xfrm>
            <a:off x="2517983"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28"/>
          <p:cNvSpPr>
            <a:spLocks noGrp="1"/>
          </p:cNvSpPr>
          <p:nvPr>
            <p:ph type="pic" idx="2"/>
          </p:nvPr>
        </p:nvSpPr>
        <p:spPr>
          <a:xfrm>
            <a:off x="6583680" y="987425"/>
            <a:ext cx="4771708"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9" name="Google Shape;69;p28"/>
          <p:cNvSpPr txBox="1">
            <a:spLocks noGrp="1"/>
          </p:cNvSpPr>
          <p:nvPr>
            <p:ph type="body" idx="1"/>
          </p:nvPr>
        </p:nvSpPr>
        <p:spPr>
          <a:xfrm>
            <a:off x="2517983"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71" name="Google Shape;71;p28"/>
          <p:cNvPicPr preferRelativeResize="0"/>
          <p:nvPr/>
        </p:nvPicPr>
        <p:blipFill rotWithShape="1">
          <a:blip r:embed="rId2">
            <a:alphaModFix/>
          </a:blip>
          <a:srcRect/>
          <a:stretch/>
        </p:blipFill>
        <p:spPr>
          <a:xfrm>
            <a:off x="0" y="0"/>
            <a:ext cx="2286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2549562" y="365125"/>
            <a:ext cx="8804238"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0"/>
          <p:cNvSpPr txBox="1">
            <a:spLocks noGrp="1"/>
          </p:cNvSpPr>
          <p:nvPr>
            <p:ph type="body" idx="1"/>
          </p:nvPr>
        </p:nvSpPr>
        <p:spPr>
          <a:xfrm>
            <a:off x="2549562" y="1825625"/>
            <a:ext cx="880423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4" name="Google Shape;24;p20"/>
          <p:cNvPicPr preferRelativeResize="0"/>
          <p:nvPr/>
        </p:nvPicPr>
        <p:blipFill rotWithShape="1">
          <a:blip r:embed="rId2">
            <a:alphaModFix/>
          </a:blip>
          <a:srcRect/>
          <a:stretch/>
        </p:blipFill>
        <p:spPr>
          <a:xfrm>
            <a:off x="13446" y="0"/>
            <a:ext cx="2286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2463500" y="1709738"/>
            <a:ext cx="8883949"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1"/>
          <p:cNvSpPr txBox="1">
            <a:spLocks noGrp="1"/>
          </p:cNvSpPr>
          <p:nvPr>
            <p:ph type="body" idx="1"/>
          </p:nvPr>
        </p:nvSpPr>
        <p:spPr>
          <a:xfrm>
            <a:off x="2463500" y="4589463"/>
            <a:ext cx="8883949"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8" name="Google Shape;28;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29" name="Google Shape;29;p21"/>
          <p:cNvPicPr preferRelativeResize="0"/>
          <p:nvPr/>
        </p:nvPicPr>
        <p:blipFill rotWithShape="1">
          <a:blip r:embed="rId2">
            <a:alphaModFix/>
          </a:blip>
          <a:srcRect/>
          <a:stretch/>
        </p:blipFill>
        <p:spPr>
          <a:xfrm>
            <a:off x="0" y="0"/>
            <a:ext cx="2286000" cy="6858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0"/>
        <p:cNvGrpSpPr/>
        <p:nvPr/>
      </p:nvGrpSpPr>
      <p:grpSpPr>
        <a:xfrm>
          <a:off x="0" y="0"/>
          <a:ext cx="0" cy="0"/>
          <a:chOff x="0" y="0"/>
          <a:chExt cx="0" cy="0"/>
        </a:xfrm>
      </p:grpSpPr>
      <p:sp>
        <p:nvSpPr>
          <p:cNvPr id="31" name="Google Shape;31;p22"/>
          <p:cNvSpPr txBox="1">
            <a:spLocks noGrp="1"/>
          </p:cNvSpPr>
          <p:nvPr>
            <p:ph type="title"/>
          </p:nvPr>
        </p:nvSpPr>
        <p:spPr>
          <a:xfrm>
            <a:off x="2474258" y="365125"/>
            <a:ext cx="8879541"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2"/>
          <p:cNvSpPr txBox="1">
            <a:spLocks noGrp="1"/>
          </p:cNvSpPr>
          <p:nvPr>
            <p:ph type="body" idx="1"/>
          </p:nvPr>
        </p:nvSpPr>
        <p:spPr>
          <a:xfrm>
            <a:off x="7010399" y="1825625"/>
            <a:ext cx="43434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2"/>
          <p:cNvSpPr txBox="1">
            <a:spLocks noGrp="1"/>
          </p:cNvSpPr>
          <p:nvPr>
            <p:ph type="body" idx="2"/>
          </p:nvPr>
        </p:nvSpPr>
        <p:spPr>
          <a:xfrm>
            <a:off x="2474258" y="1825625"/>
            <a:ext cx="43434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5" name="Google Shape;35;p22"/>
          <p:cNvPicPr preferRelativeResize="0"/>
          <p:nvPr/>
        </p:nvPicPr>
        <p:blipFill rotWithShape="1">
          <a:blip r:embed="rId2">
            <a:alphaModFix/>
          </a:blip>
          <a:srcRect/>
          <a:stretch/>
        </p:blipFill>
        <p:spPr>
          <a:xfrm>
            <a:off x="0" y="0"/>
            <a:ext cx="2286000" cy="6858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6"/>
        <p:cNvGrpSpPr/>
        <p:nvPr/>
      </p:nvGrpSpPr>
      <p:grpSpPr>
        <a:xfrm>
          <a:off x="0" y="0"/>
          <a:ext cx="0" cy="0"/>
          <a:chOff x="0" y="0"/>
          <a:chExt cx="0" cy="0"/>
        </a:xfrm>
      </p:grpSpPr>
      <p:sp>
        <p:nvSpPr>
          <p:cNvPr id="37" name="Google Shape;37;p23"/>
          <p:cNvSpPr txBox="1">
            <a:spLocks noGrp="1"/>
          </p:cNvSpPr>
          <p:nvPr>
            <p:ph type="title"/>
          </p:nvPr>
        </p:nvSpPr>
        <p:spPr>
          <a:xfrm>
            <a:off x="2581834" y="365125"/>
            <a:ext cx="8771965"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39" name="Google Shape;39;p23"/>
          <p:cNvPicPr preferRelativeResize="0"/>
          <p:nvPr/>
        </p:nvPicPr>
        <p:blipFill rotWithShape="1">
          <a:blip r:embed="rId2">
            <a:alphaModFix/>
          </a:blip>
          <a:srcRect/>
          <a:stretch/>
        </p:blipFill>
        <p:spPr>
          <a:xfrm>
            <a:off x="0" y="0"/>
            <a:ext cx="2286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40"/>
        <p:cNvGrpSpPr/>
        <p:nvPr/>
      </p:nvGrpSpPr>
      <p:grpSpPr>
        <a:xfrm>
          <a:off x="0" y="0"/>
          <a:ext cx="0" cy="0"/>
          <a:chOff x="0" y="0"/>
          <a:chExt cx="0" cy="0"/>
        </a:xfrm>
      </p:grpSpPr>
      <p:sp>
        <p:nvSpPr>
          <p:cNvPr id="41" name="Google Shape;41;p24"/>
          <p:cNvSpPr txBox="1">
            <a:spLocks noGrp="1"/>
          </p:cNvSpPr>
          <p:nvPr>
            <p:ph type="title"/>
          </p:nvPr>
        </p:nvSpPr>
        <p:spPr>
          <a:xfrm>
            <a:off x="2549562" y="365125"/>
            <a:ext cx="8804238"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4"/>
          <p:cNvSpPr txBox="1">
            <a:spLocks noGrp="1"/>
          </p:cNvSpPr>
          <p:nvPr>
            <p:ph type="body" idx="1"/>
          </p:nvPr>
        </p:nvSpPr>
        <p:spPr>
          <a:xfrm>
            <a:off x="2549562" y="1825625"/>
            <a:ext cx="8804238"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44" name="Google Shape;44;p24"/>
          <p:cNvPicPr preferRelativeResize="0"/>
          <p:nvPr/>
        </p:nvPicPr>
        <p:blipFill rotWithShape="1">
          <a:blip r:embed="rId2">
            <a:alphaModFix/>
          </a:blip>
          <a:srcRect/>
          <a:stretch/>
        </p:blipFill>
        <p:spPr>
          <a:xfrm>
            <a:off x="489952" y="357453"/>
            <a:ext cx="1272638" cy="468319"/>
          </a:xfrm>
          <a:prstGeom prst="rect">
            <a:avLst/>
          </a:prstGeom>
          <a:noFill/>
          <a:ln>
            <a:noFill/>
          </a:ln>
        </p:spPr>
      </p:pic>
      <p:pic>
        <p:nvPicPr>
          <p:cNvPr id="45" name="Google Shape;45;p24"/>
          <p:cNvPicPr preferRelativeResize="0"/>
          <p:nvPr/>
        </p:nvPicPr>
        <p:blipFill rotWithShape="1">
          <a:blip r:embed="rId3">
            <a:alphaModFix/>
          </a:blip>
          <a:srcRect t="5211" b="82095"/>
          <a:stretch/>
        </p:blipFill>
        <p:spPr>
          <a:xfrm>
            <a:off x="8688985" y="5954974"/>
            <a:ext cx="1853277" cy="705685"/>
          </a:xfrm>
          <a:prstGeom prst="rect">
            <a:avLst/>
          </a:prstGeom>
          <a:noFill/>
          <a:ln>
            <a:noFill/>
          </a:ln>
        </p:spPr>
      </p:pic>
      <p:pic>
        <p:nvPicPr>
          <p:cNvPr id="46" name="Google Shape;46;p24"/>
          <p:cNvPicPr preferRelativeResize="0"/>
          <p:nvPr/>
        </p:nvPicPr>
        <p:blipFill rotWithShape="1">
          <a:blip r:embed="rId3">
            <a:alphaModFix/>
          </a:blip>
          <a:srcRect l="25905" t="21080" r="22897" b="67111"/>
          <a:stretch/>
        </p:blipFill>
        <p:spPr>
          <a:xfrm>
            <a:off x="10353218" y="6104709"/>
            <a:ext cx="948857" cy="65659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25"/>
          <p:cNvSpPr txBox="1">
            <a:spLocks noGrp="1"/>
          </p:cNvSpPr>
          <p:nvPr>
            <p:ph type="title"/>
          </p:nvPr>
        </p:nvSpPr>
        <p:spPr>
          <a:xfrm>
            <a:off x="2447173" y="365125"/>
            <a:ext cx="89154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5"/>
          <p:cNvSpPr txBox="1">
            <a:spLocks noGrp="1"/>
          </p:cNvSpPr>
          <p:nvPr>
            <p:ph type="body" idx="1"/>
          </p:nvPr>
        </p:nvSpPr>
        <p:spPr>
          <a:xfrm>
            <a:off x="2447173" y="1711325"/>
            <a:ext cx="434340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5"/>
          <p:cNvSpPr txBox="1">
            <a:spLocks noGrp="1"/>
          </p:cNvSpPr>
          <p:nvPr>
            <p:ph type="body" idx="2"/>
          </p:nvPr>
        </p:nvSpPr>
        <p:spPr>
          <a:xfrm>
            <a:off x="2447173" y="2535237"/>
            <a:ext cx="434340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25"/>
          <p:cNvSpPr txBox="1">
            <a:spLocks noGrp="1"/>
          </p:cNvSpPr>
          <p:nvPr>
            <p:ph type="body" idx="3"/>
          </p:nvPr>
        </p:nvSpPr>
        <p:spPr>
          <a:xfrm>
            <a:off x="7032811" y="1713437"/>
            <a:ext cx="434340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25"/>
          <p:cNvSpPr txBox="1">
            <a:spLocks noGrp="1"/>
          </p:cNvSpPr>
          <p:nvPr>
            <p:ph type="body" idx="4"/>
          </p:nvPr>
        </p:nvSpPr>
        <p:spPr>
          <a:xfrm>
            <a:off x="7032811" y="2537349"/>
            <a:ext cx="434340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54" name="Google Shape;54;p25"/>
          <p:cNvPicPr preferRelativeResize="0"/>
          <p:nvPr/>
        </p:nvPicPr>
        <p:blipFill rotWithShape="1">
          <a:blip r:embed="rId2">
            <a:alphaModFix/>
          </a:blip>
          <a:srcRect/>
          <a:stretch/>
        </p:blipFill>
        <p:spPr>
          <a:xfrm>
            <a:off x="72614" y="0"/>
            <a:ext cx="2286000" cy="68580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5"/>
        <p:cNvGrpSpPr/>
        <p:nvPr/>
      </p:nvGrpSpPr>
      <p:grpSpPr>
        <a:xfrm>
          <a:off x="0" y="0"/>
          <a:ext cx="0" cy="0"/>
          <a:chOff x="0" y="0"/>
          <a:chExt cx="0" cy="0"/>
        </a:xfrm>
      </p:grpSpPr>
      <p:sp>
        <p:nvSpPr>
          <p:cNvPr id="56" name="Google Shape;56;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57" name="Google Shape;57;p26"/>
          <p:cNvPicPr preferRelativeResize="0"/>
          <p:nvPr/>
        </p:nvPicPr>
        <p:blipFill rotWithShape="1">
          <a:blip r:embed="rId2">
            <a:alphaModFix/>
          </a:blip>
          <a:srcRect/>
          <a:stretch/>
        </p:blipFill>
        <p:spPr>
          <a:xfrm>
            <a:off x="489952" y="357453"/>
            <a:ext cx="1272638" cy="468319"/>
          </a:xfrm>
          <a:prstGeom prst="rect">
            <a:avLst/>
          </a:prstGeom>
          <a:noFill/>
          <a:ln>
            <a:noFill/>
          </a:ln>
        </p:spPr>
      </p:pic>
      <p:pic>
        <p:nvPicPr>
          <p:cNvPr id="58" name="Google Shape;58;p26"/>
          <p:cNvPicPr preferRelativeResize="0"/>
          <p:nvPr/>
        </p:nvPicPr>
        <p:blipFill rotWithShape="1">
          <a:blip r:embed="rId3">
            <a:alphaModFix/>
          </a:blip>
          <a:srcRect t="5211" b="82095"/>
          <a:stretch/>
        </p:blipFill>
        <p:spPr>
          <a:xfrm>
            <a:off x="8688985" y="5954974"/>
            <a:ext cx="1853277" cy="705685"/>
          </a:xfrm>
          <a:prstGeom prst="rect">
            <a:avLst/>
          </a:prstGeom>
          <a:noFill/>
          <a:ln>
            <a:noFill/>
          </a:ln>
        </p:spPr>
      </p:pic>
      <p:pic>
        <p:nvPicPr>
          <p:cNvPr id="59" name="Google Shape;59;p26"/>
          <p:cNvPicPr preferRelativeResize="0"/>
          <p:nvPr/>
        </p:nvPicPr>
        <p:blipFill rotWithShape="1">
          <a:blip r:embed="rId3">
            <a:alphaModFix/>
          </a:blip>
          <a:srcRect l="25905" t="21080" r="22897" b="67111"/>
          <a:stretch/>
        </p:blipFill>
        <p:spPr>
          <a:xfrm>
            <a:off x="10353218" y="6104709"/>
            <a:ext cx="948857" cy="65659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0"/>
        <p:cNvGrpSpPr/>
        <p:nvPr/>
      </p:nvGrpSpPr>
      <p:grpSpPr>
        <a:xfrm>
          <a:off x="0" y="0"/>
          <a:ext cx="0" cy="0"/>
          <a:chOff x="0" y="0"/>
          <a:chExt cx="0" cy="0"/>
        </a:xfrm>
      </p:grpSpPr>
      <p:sp>
        <p:nvSpPr>
          <p:cNvPr id="61" name="Google Shape;61;p27"/>
          <p:cNvSpPr txBox="1">
            <a:spLocks noGrp="1"/>
          </p:cNvSpPr>
          <p:nvPr>
            <p:ph type="title"/>
          </p:nvPr>
        </p:nvSpPr>
        <p:spPr>
          <a:xfrm>
            <a:off x="2464201"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body" idx="1"/>
          </p:nvPr>
        </p:nvSpPr>
        <p:spPr>
          <a:xfrm>
            <a:off x="6562164" y="987425"/>
            <a:ext cx="4793223"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3" name="Google Shape;63;p27"/>
          <p:cNvSpPr txBox="1">
            <a:spLocks noGrp="1"/>
          </p:cNvSpPr>
          <p:nvPr>
            <p:ph type="body" idx="2"/>
          </p:nvPr>
        </p:nvSpPr>
        <p:spPr>
          <a:xfrm>
            <a:off x="2464201"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4" name="Google Shape;6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65" name="Google Shape;65;p27"/>
          <p:cNvPicPr preferRelativeResize="0"/>
          <p:nvPr/>
        </p:nvPicPr>
        <p:blipFill rotWithShape="1">
          <a:blip r:embed="rId2">
            <a:alphaModFix/>
          </a:blip>
          <a:srcRect/>
          <a:stretch/>
        </p:blipFill>
        <p:spPr>
          <a:xfrm>
            <a:off x="0" y="0"/>
            <a:ext cx="2286000" cy="6858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accent1"/>
              </a:buClr>
              <a:buSzPts val="4400"/>
              <a:buFont typeface="Calibri"/>
              <a:buNone/>
              <a:defRPr sz="4400" b="1"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
          <p:cNvSpPr txBox="1">
            <a:spLocks noGrp="1"/>
          </p:cNvSpPr>
          <p:nvPr>
            <p:ph type="ctrTitle"/>
          </p:nvPr>
        </p:nvSpPr>
        <p:spPr>
          <a:xfrm>
            <a:off x="4937760" y="1122363"/>
            <a:ext cx="6572922"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6000"/>
              <a:buFont typeface="Calibri"/>
              <a:buNone/>
            </a:pPr>
            <a:r>
              <a:rPr lang="en-US"/>
              <a:t>The Kairos Outside Program</a:t>
            </a:r>
            <a:endParaRPr/>
          </a:p>
        </p:txBody>
      </p:sp>
      <p:sp>
        <p:nvSpPr>
          <p:cNvPr id="77" name="Google Shape;77;p1"/>
          <p:cNvSpPr txBox="1">
            <a:spLocks noGrp="1"/>
          </p:cNvSpPr>
          <p:nvPr>
            <p:ph type="subTitle" idx="1"/>
          </p:nvPr>
        </p:nvSpPr>
        <p:spPr>
          <a:xfrm>
            <a:off x="4937760" y="3602038"/>
            <a:ext cx="6572922" cy="1655762"/>
          </a:xfrm>
          <a:prstGeom prst="rect">
            <a:avLst/>
          </a:prstGeom>
          <a:noFill/>
          <a:ln>
            <a:noFill/>
          </a:ln>
        </p:spPr>
        <p:txBody>
          <a:bodyPr spcFirstLastPara="1" wrap="square" lIns="91425" tIns="45700" rIns="91425" bIns="45700" anchor="t" anchorCtr="0">
            <a:noAutofit/>
          </a:bodyPr>
          <a:lstStyle/>
          <a:p>
            <a:pPr marL="0" lvl="0" indent="0" algn="ctr" rtl="0">
              <a:lnSpc>
                <a:spcPct val="115000"/>
              </a:lnSpc>
              <a:spcBef>
                <a:spcPts val="0"/>
              </a:spcBef>
              <a:spcAft>
                <a:spcPts val="0"/>
              </a:spcAft>
              <a:buClr>
                <a:schemeClr val="dk1"/>
              </a:buClr>
              <a:buSzPts val="2400"/>
              <a:buNone/>
            </a:pPr>
            <a:r>
              <a:rPr lang="en-US"/>
              <a:t>Presenters:</a:t>
            </a:r>
            <a:br>
              <a:rPr lang="en-US"/>
            </a:br>
            <a:r>
              <a:rPr lang="en-US"/>
              <a:t>Ruby Burris, Indiana</a:t>
            </a:r>
            <a:endParaRPr/>
          </a:p>
          <a:p>
            <a:pPr marL="0" lvl="0" indent="0" algn="ctr" rtl="0">
              <a:lnSpc>
                <a:spcPct val="115000"/>
              </a:lnSpc>
              <a:spcBef>
                <a:spcPts val="0"/>
              </a:spcBef>
              <a:spcAft>
                <a:spcPts val="0"/>
              </a:spcAft>
              <a:buClr>
                <a:schemeClr val="dk1"/>
              </a:buClr>
              <a:buSzPts val="2400"/>
              <a:buNone/>
            </a:pPr>
            <a:r>
              <a:rPr lang="en-US"/>
              <a:t>Ada Orie, Maryland</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10"/>
          <p:cNvSpPr txBox="1">
            <a:spLocks noGrp="1"/>
          </p:cNvSpPr>
          <p:nvPr>
            <p:ph type="title"/>
          </p:nvPr>
        </p:nvSpPr>
        <p:spPr>
          <a:xfrm>
            <a:off x="2549562" y="365125"/>
            <a:ext cx="880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sz="6000"/>
              <a:t>Continuing Ministry </a:t>
            </a:r>
            <a:endParaRPr sz="6000"/>
          </a:p>
        </p:txBody>
      </p:sp>
      <p:sp>
        <p:nvSpPr>
          <p:cNvPr id="143" name="Google Shape;143;p10"/>
          <p:cNvSpPr txBox="1">
            <a:spLocks noGrp="1"/>
          </p:cNvSpPr>
          <p:nvPr>
            <p:ph type="body" idx="1"/>
          </p:nvPr>
        </p:nvSpPr>
        <p:spPr>
          <a:xfrm>
            <a:off x="2549562" y="1825625"/>
            <a:ext cx="8804100" cy="4351200"/>
          </a:xfrm>
          <a:prstGeom prst="rect">
            <a:avLst/>
          </a:prstGeom>
          <a:noFill/>
          <a:ln>
            <a:noFill/>
          </a:ln>
        </p:spPr>
        <p:txBody>
          <a:bodyPr spcFirstLastPara="1" wrap="square" lIns="91425" tIns="45700" rIns="91425" bIns="45700" anchor="t" anchorCtr="0">
            <a:noAutofit/>
          </a:bodyPr>
          <a:lstStyle/>
          <a:p>
            <a:pPr marL="0" lvl="0" indent="0" algn="l" rtl="0">
              <a:lnSpc>
                <a:spcPct val="200000"/>
              </a:lnSpc>
              <a:spcBef>
                <a:spcPts val="1000"/>
              </a:spcBef>
              <a:spcAft>
                <a:spcPts val="0"/>
              </a:spcAft>
              <a:buSzPts val="1800"/>
              <a:buNone/>
            </a:pPr>
            <a:r>
              <a:rPr lang="en-US"/>
              <a:t>What is/are some forms of continuing ministry? </a:t>
            </a:r>
            <a:endParaRPr/>
          </a:p>
          <a:p>
            <a:pPr marL="0" lvl="0" indent="0" algn="l" rtl="0">
              <a:lnSpc>
                <a:spcPct val="90000"/>
              </a:lnSpc>
              <a:spcBef>
                <a:spcPts val="1000"/>
              </a:spcBef>
              <a:spcAft>
                <a:spcPts val="0"/>
              </a:spcAft>
              <a:buSzPts val="18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a:spLocks noGrp="1"/>
          </p:cNvSpPr>
          <p:nvPr>
            <p:ph type="title"/>
          </p:nvPr>
        </p:nvSpPr>
        <p:spPr>
          <a:xfrm>
            <a:off x="2549562" y="365125"/>
            <a:ext cx="880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sz="6000"/>
              <a:t>Reunions</a:t>
            </a:r>
            <a:endParaRPr sz="6000"/>
          </a:p>
        </p:txBody>
      </p:sp>
      <p:sp>
        <p:nvSpPr>
          <p:cNvPr id="150" name="Google Shape;150;p11"/>
          <p:cNvSpPr txBox="1">
            <a:spLocks noGrp="1"/>
          </p:cNvSpPr>
          <p:nvPr>
            <p:ph type="body" idx="1"/>
          </p:nvPr>
        </p:nvSpPr>
        <p:spPr>
          <a:xfrm>
            <a:off x="2549562" y="1825625"/>
            <a:ext cx="8804100" cy="4351200"/>
          </a:xfrm>
          <a:prstGeom prst="rect">
            <a:avLst/>
          </a:prstGeom>
          <a:noFill/>
          <a:ln>
            <a:noFill/>
          </a:ln>
        </p:spPr>
        <p:txBody>
          <a:bodyPr spcFirstLastPara="1" wrap="square" lIns="91425" tIns="45700" rIns="91425" bIns="45700" anchor="t" anchorCtr="0">
            <a:noAutofit/>
          </a:bodyPr>
          <a:lstStyle/>
          <a:p>
            <a:pPr marL="457200" lvl="0" indent="-381000" algn="l" rtl="0">
              <a:lnSpc>
                <a:spcPct val="150000"/>
              </a:lnSpc>
              <a:spcBef>
                <a:spcPts val="1000"/>
              </a:spcBef>
              <a:spcAft>
                <a:spcPts val="0"/>
              </a:spcAft>
              <a:buSzPts val="2400"/>
              <a:buChar char="•"/>
            </a:pPr>
            <a:r>
              <a:rPr lang="en-US" sz="2400"/>
              <a:t>Held at least three to four times a year </a:t>
            </a:r>
            <a:endParaRPr sz="2400"/>
          </a:p>
          <a:p>
            <a:pPr marL="457200" lvl="0" indent="-381000" algn="l" rtl="0">
              <a:lnSpc>
                <a:spcPct val="150000"/>
              </a:lnSpc>
              <a:spcBef>
                <a:spcPts val="0"/>
              </a:spcBef>
              <a:spcAft>
                <a:spcPts val="0"/>
              </a:spcAft>
              <a:buSzPts val="2400"/>
              <a:buChar char="•"/>
            </a:pPr>
            <a:r>
              <a:rPr lang="en-US" sz="2400"/>
              <a:t>Rotation reunion location </a:t>
            </a:r>
            <a:endParaRPr sz="2400"/>
          </a:p>
          <a:p>
            <a:pPr marL="457200" lvl="0" indent="-381000" algn="l" rtl="0">
              <a:lnSpc>
                <a:spcPct val="150000"/>
              </a:lnSpc>
              <a:spcBef>
                <a:spcPts val="0"/>
              </a:spcBef>
              <a:spcAft>
                <a:spcPts val="0"/>
              </a:spcAft>
              <a:buSzPts val="2400"/>
              <a:buChar char="•"/>
            </a:pPr>
            <a:r>
              <a:rPr lang="en-US" sz="2400"/>
              <a:t>No cost </a:t>
            </a:r>
            <a:endParaRPr sz="2400"/>
          </a:p>
          <a:p>
            <a:pPr marL="457200" lvl="0" indent="-381000" algn="l" rtl="0">
              <a:lnSpc>
                <a:spcPct val="150000"/>
              </a:lnSpc>
              <a:spcBef>
                <a:spcPts val="0"/>
              </a:spcBef>
              <a:spcAft>
                <a:spcPts val="0"/>
              </a:spcAft>
              <a:buSzPts val="2400"/>
              <a:buChar char="•"/>
            </a:pPr>
            <a:r>
              <a:rPr lang="en-US" sz="2400"/>
              <a:t>Fundraisers are not reunions</a:t>
            </a:r>
            <a:endParaRPr sz="2400"/>
          </a:p>
          <a:p>
            <a:pPr marL="457200" lvl="0" indent="-381000" algn="l" rtl="0">
              <a:lnSpc>
                <a:spcPct val="150000"/>
              </a:lnSpc>
              <a:spcBef>
                <a:spcPts val="0"/>
              </a:spcBef>
              <a:spcAft>
                <a:spcPts val="0"/>
              </a:spcAft>
              <a:buSzPts val="2400"/>
              <a:buChar char="•"/>
            </a:pPr>
            <a:r>
              <a:rPr lang="en-US" sz="2400"/>
              <a:t>Everyone is invited </a:t>
            </a:r>
            <a:endParaRPr sz="2400"/>
          </a:p>
          <a:p>
            <a:pPr marL="457200" lvl="0" indent="-381000" algn="l" rtl="0">
              <a:lnSpc>
                <a:spcPct val="150000"/>
              </a:lnSpc>
              <a:spcBef>
                <a:spcPts val="0"/>
              </a:spcBef>
              <a:spcAft>
                <a:spcPts val="0"/>
              </a:spcAft>
              <a:buSzPts val="2400"/>
              <a:buChar char="•"/>
            </a:pPr>
            <a:r>
              <a:rPr lang="en-US" sz="2400"/>
              <a:t>Reunion features </a:t>
            </a:r>
            <a:endParaRPr sz="2400"/>
          </a:p>
          <a:p>
            <a:pPr marL="457200" lvl="0" indent="-381000" algn="l" rtl="0">
              <a:lnSpc>
                <a:spcPct val="150000"/>
              </a:lnSpc>
              <a:spcBef>
                <a:spcPts val="0"/>
              </a:spcBef>
              <a:spcAft>
                <a:spcPts val="0"/>
              </a:spcAft>
              <a:buSzPts val="2400"/>
              <a:buChar char="•"/>
            </a:pPr>
            <a:r>
              <a:rPr lang="en-US" sz="2400"/>
              <a:t>Carpooling </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txBox="1">
            <a:spLocks noGrp="1"/>
          </p:cNvSpPr>
          <p:nvPr>
            <p:ph type="title"/>
          </p:nvPr>
        </p:nvSpPr>
        <p:spPr>
          <a:xfrm>
            <a:off x="2549562" y="365125"/>
            <a:ext cx="880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a:t>Share. Witness. Account. Prayer (S.W.A.P.)</a:t>
            </a:r>
            <a:endParaRPr/>
          </a:p>
        </p:txBody>
      </p:sp>
      <p:sp>
        <p:nvSpPr>
          <p:cNvPr id="157" name="Google Shape;157;p12"/>
          <p:cNvSpPr txBox="1">
            <a:spLocks noGrp="1"/>
          </p:cNvSpPr>
          <p:nvPr>
            <p:ph type="body" idx="1"/>
          </p:nvPr>
        </p:nvSpPr>
        <p:spPr>
          <a:xfrm>
            <a:off x="2549562" y="1825625"/>
            <a:ext cx="8804100" cy="43512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1000"/>
              </a:spcBef>
              <a:spcAft>
                <a:spcPts val="0"/>
              </a:spcAft>
              <a:buSzPts val="1800"/>
              <a:buChar char="•"/>
            </a:pPr>
            <a:r>
              <a:rPr lang="en-US"/>
              <a:t>Open to Kairos Outside graduates only </a:t>
            </a:r>
            <a:endParaRPr/>
          </a:p>
          <a:p>
            <a:pPr marL="457200" lvl="0" indent="-342900" algn="l" rtl="0">
              <a:lnSpc>
                <a:spcPct val="115000"/>
              </a:lnSpc>
              <a:spcBef>
                <a:spcPts val="0"/>
              </a:spcBef>
              <a:spcAft>
                <a:spcPts val="0"/>
              </a:spcAft>
              <a:buSzPts val="1800"/>
              <a:buChar char="•"/>
            </a:pPr>
            <a:r>
              <a:rPr lang="en-US"/>
              <a:t>Christian and Practical Support Beyond Weekend </a:t>
            </a:r>
            <a:endParaRPr/>
          </a:p>
          <a:p>
            <a:pPr marL="457200" lvl="0" indent="-342900" algn="l" rtl="0">
              <a:lnSpc>
                <a:spcPct val="115000"/>
              </a:lnSpc>
              <a:spcBef>
                <a:spcPts val="0"/>
              </a:spcBef>
              <a:spcAft>
                <a:spcPts val="0"/>
              </a:spcAft>
              <a:buSzPts val="1800"/>
              <a:buChar char="•"/>
            </a:pPr>
            <a:r>
              <a:rPr lang="en-US"/>
              <a:t>Small in size (three to five women) </a:t>
            </a:r>
            <a:endParaRPr/>
          </a:p>
          <a:p>
            <a:pPr marL="457200" lvl="0" indent="-342900" algn="l" rtl="0">
              <a:lnSpc>
                <a:spcPct val="115000"/>
              </a:lnSpc>
              <a:spcBef>
                <a:spcPts val="0"/>
              </a:spcBef>
              <a:spcAft>
                <a:spcPts val="0"/>
              </a:spcAft>
              <a:buSzPts val="1800"/>
              <a:buChar char="•"/>
            </a:pPr>
            <a:r>
              <a:rPr lang="en-US"/>
              <a:t>Women usually live near each other </a:t>
            </a:r>
            <a:endParaRPr/>
          </a:p>
          <a:p>
            <a:pPr marL="457200" lvl="0" indent="-342900" algn="l" rtl="0">
              <a:lnSpc>
                <a:spcPct val="115000"/>
              </a:lnSpc>
              <a:spcBef>
                <a:spcPts val="0"/>
              </a:spcBef>
              <a:spcAft>
                <a:spcPts val="0"/>
              </a:spcAft>
              <a:buSzPts val="1800"/>
              <a:buChar char="•"/>
            </a:pPr>
            <a:r>
              <a:rPr lang="en-US"/>
              <a:t>Group decides on how often to meet </a:t>
            </a:r>
            <a:endParaRPr/>
          </a:p>
          <a:p>
            <a:pPr marL="457200" lvl="0" indent="-342900" algn="l" rtl="0">
              <a:lnSpc>
                <a:spcPct val="115000"/>
              </a:lnSpc>
              <a:spcBef>
                <a:spcPts val="0"/>
              </a:spcBef>
              <a:spcAft>
                <a:spcPts val="0"/>
              </a:spcAft>
              <a:buSzPts val="1800"/>
              <a:buChar char="•"/>
            </a:pPr>
            <a:r>
              <a:rPr lang="en-US"/>
              <a:t>Confidentiality </a:t>
            </a:r>
            <a:endParaRPr/>
          </a:p>
          <a:p>
            <a:pPr marL="457200" lvl="0" indent="-342900" algn="l" rtl="0">
              <a:lnSpc>
                <a:spcPct val="115000"/>
              </a:lnSpc>
              <a:spcBef>
                <a:spcPts val="0"/>
              </a:spcBef>
              <a:spcAft>
                <a:spcPts val="0"/>
              </a:spcAft>
              <a:buSzPts val="1800"/>
              <a:buChar char="•"/>
            </a:pPr>
            <a:r>
              <a:rPr lang="en-US"/>
              <a:t>S.W.A.P. </a:t>
            </a:r>
            <a:endParaRPr/>
          </a:p>
          <a:p>
            <a:pPr marL="457200" lvl="0" indent="-342900" algn="l" rtl="0">
              <a:lnSpc>
                <a:spcPct val="115000"/>
              </a:lnSpc>
              <a:spcBef>
                <a:spcPts val="0"/>
              </a:spcBef>
              <a:spcAft>
                <a:spcPts val="0"/>
              </a:spcAft>
              <a:buSzPts val="1800"/>
              <a:buChar char="•"/>
            </a:pPr>
            <a:r>
              <a:rPr lang="en-US"/>
              <a:t>Need Help Launching S.W.A.P. in your State?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3"/>
          <p:cNvSpPr txBox="1">
            <a:spLocks noGrp="1"/>
          </p:cNvSpPr>
          <p:nvPr>
            <p:ph type="title"/>
          </p:nvPr>
        </p:nvSpPr>
        <p:spPr>
          <a:xfrm>
            <a:off x="2549562" y="365125"/>
            <a:ext cx="880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sz="3600"/>
              <a:t>Weekend Focused vs </a:t>
            </a:r>
            <a:endParaRPr sz="3600"/>
          </a:p>
          <a:p>
            <a:pPr marL="0" lvl="0" indent="0" algn="ctr" rtl="0">
              <a:lnSpc>
                <a:spcPct val="90000"/>
              </a:lnSpc>
              <a:spcBef>
                <a:spcPts val="0"/>
              </a:spcBef>
              <a:spcAft>
                <a:spcPts val="0"/>
              </a:spcAft>
              <a:buSzPts val="1800"/>
              <a:buNone/>
            </a:pPr>
            <a:r>
              <a:rPr lang="en-US" sz="3600"/>
              <a:t>Continuing Ministry Focused</a:t>
            </a:r>
            <a:endParaRPr sz="3600"/>
          </a:p>
        </p:txBody>
      </p:sp>
      <p:sp>
        <p:nvSpPr>
          <p:cNvPr id="164" name="Google Shape;164;p13"/>
          <p:cNvSpPr txBox="1">
            <a:spLocks noGrp="1"/>
          </p:cNvSpPr>
          <p:nvPr>
            <p:ph type="body" idx="1"/>
          </p:nvPr>
        </p:nvSpPr>
        <p:spPr>
          <a:xfrm>
            <a:off x="2549562" y="1690825"/>
            <a:ext cx="9056284" cy="4434498"/>
          </a:xfrm>
          <a:prstGeom prst="rect">
            <a:avLst/>
          </a:prstGeom>
          <a:noFill/>
          <a:ln>
            <a:noFill/>
          </a:ln>
        </p:spPr>
        <p:txBody>
          <a:bodyPr spcFirstLastPara="1" wrap="square" lIns="91425" tIns="45700" rIns="91425" bIns="45700" anchor="t" anchorCtr="0">
            <a:noAutofit/>
          </a:bodyPr>
          <a:lstStyle/>
          <a:p>
            <a:pPr marL="457200" lvl="0" indent="-342900" algn="l" rtl="0">
              <a:lnSpc>
                <a:spcPct val="150000"/>
              </a:lnSpc>
              <a:spcBef>
                <a:spcPts val="1000"/>
              </a:spcBef>
              <a:spcAft>
                <a:spcPts val="0"/>
              </a:spcAft>
              <a:buSzPts val="1800"/>
              <a:buChar char="•"/>
            </a:pPr>
            <a:r>
              <a:rPr lang="en-US"/>
              <a:t>The purpose of Kairos Outside?</a:t>
            </a:r>
            <a:endParaRPr/>
          </a:p>
          <a:p>
            <a:pPr marL="457200" lvl="0" indent="-342900" algn="l" rtl="0">
              <a:lnSpc>
                <a:spcPct val="150000"/>
              </a:lnSpc>
              <a:spcBef>
                <a:spcPts val="0"/>
              </a:spcBef>
              <a:spcAft>
                <a:spcPts val="0"/>
              </a:spcAft>
              <a:buSzPts val="1800"/>
              <a:buChar char="•"/>
            </a:pPr>
            <a:r>
              <a:rPr lang="en-US"/>
              <a:t>The three ways a guest qualifies for a weekend. </a:t>
            </a:r>
            <a:endParaRPr/>
          </a:p>
          <a:p>
            <a:pPr marL="457200" lvl="0" indent="-342900" algn="l" rtl="0">
              <a:lnSpc>
                <a:spcPct val="150000"/>
              </a:lnSpc>
              <a:spcBef>
                <a:spcPts val="0"/>
              </a:spcBef>
              <a:spcAft>
                <a:spcPts val="0"/>
              </a:spcAft>
              <a:buSzPts val="1800"/>
              <a:buChar char="•"/>
            </a:pPr>
            <a:r>
              <a:rPr lang="en-US"/>
              <a:t>The purpose of a Kairos Outside weekend</a:t>
            </a:r>
            <a:endParaRPr/>
          </a:p>
          <a:p>
            <a:pPr marL="457200" lvl="0" indent="-342900" algn="l" rtl="0">
              <a:lnSpc>
                <a:spcPct val="150000"/>
              </a:lnSpc>
              <a:spcBef>
                <a:spcPts val="0"/>
              </a:spcBef>
              <a:spcAft>
                <a:spcPts val="0"/>
              </a:spcAft>
              <a:buSzPts val="1800"/>
              <a:buChar char="•"/>
            </a:pPr>
            <a:r>
              <a:rPr lang="en-US"/>
              <a:t>Symptoms of a weekend focused Kairos Outside community</a:t>
            </a:r>
            <a:endParaRPr/>
          </a:p>
          <a:p>
            <a:pPr marL="457200" lvl="0" indent="-342900" algn="l" rtl="0">
              <a:lnSpc>
                <a:spcPct val="150000"/>
              </a:lnSpc>
              <a:spcBef>
                <a:spcPts val="0"/>
              </a:spcBef>
              <a:spcAft>
                <a:spcPts val="0"/>
              </a:spcAft>
              <a:buSzPts val="1800"/>
              <a:buChar char="•"/>
            </a:pPr>
            <a:r>
              <a:rPr lang="en-US"/>
              <a:t>Symptoms of a continuing ministry focused Kairos Outside community</a:t>
            </a:r>
            <a:endParaRPr/>
          </a:p>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4"/>
          <p:cNvSpPr txBox="1">
            <a:spLocks noGrp="1"/>
          </p:cNvSpPr>
          <p:nvPr>
            <p:ph type="title"/>
          </p:nvPr>
        </p:nvSpPr>
        <p:spPr>
          <a:xfrm>
            <a:off x="2549562" y="365125"/>
            <a:ext cx="880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a:t>Better Together </a:t>
            </a:r>
            <a:endParaRPr/>
          </a:p>
        </p:txBody>
      </p:sp>
      <p:sp>
        <p:nvSpPr>
          <p:cNvPr id="171" name="Google Shape;171;p14"/>
          <p:cNvSpPr txBox="1">
            <a:spLocks noGrp="1"/>
          </p:cNvSpPr>
          <p:nvPr>
            <p:ph type="body" idx="1"/>
          </p:nvPr>
        </p:nvSpPr>
        <p:spPr>
          <a:xfrm>
            <a:off x="2549562" y="1825625"/>
            <a:ext cx="8804100" cy="4351200"/>
          </a:xfrm>
          <a:prstGeom prst="rect">
            <a:avLst/>
          </a:prstGeom>
          <a:noFill/>
          <a:ln>
            <a:noFill/>
          </a:ln>
        </p:spPr>
        <p:txBody>
          <a:bodyPr spcFirstLastPara="1" wrap="square" lIns="91425" tIns="45700" rIns="91425" bIns="45700" anchor="t" anchorCtr="0">
            <a:noAutofit/>
          </a:bodyPr>
          <a:lstStyle/>
          <a:p>
            <a:pPr marL="457200" lvl="0" indent="-342900" algn="l" rtl="0">
              <a:lnSpc>
                <a:spcPct val="100000"/>
              </a:lnSpc>
              <a:spcBef>
                <a:spcPts val="1000"/>
              </a:spcBef>
              <a:spcAft>
                <a:spcPts val="0"/>
              </a:spcAft>
              <a:buSzPts val="1800"/>
              <a:buChar char="•"/>
            </a:pPr>
            <a:r>
              <a:rPr lang="en-US"/>
              <a:t>Kairos Inside and Kairos Torch </a:t>
            </a:r>
            <a:endParaRPr/>
          </a:p>
          <a:p>
            <a:pPr marL="457200" lvl="0" indent="-342900" algn="l" rtl="0">
              <a:lnSpc>
                <a:spcPct val="100000"/>
              </a:lnSpc>
              <a:spcBef>
                <a:spcPts val="0"/>
              </a:spcBef>
              <a:spcAft>
                <a:spcPts val="0"/>
              </a:spcAft>
              <a:buSzPts val="1800"/>
              <a:buChar char="•"/>
            </a:pPr>
            <a:r>
              <a:rPr lang="en-US"/>
              <a:t>Kairos Inside and Kairos Torch continuing ministry </a:t>
            </a:r>
            <a:endParaRPr/>
          </a:p>
          <a:p>
            <a:pPr marL="457200" lvl="0" indent="-342900" algn="l" rtl="0">
              <a:lnSpc>
                <a:spcPct val="100000"/>
              </a:lnSpc>
              <a:spcBef>
                <a:spcPts val="0"/>
              </a:spcBef>
              <a:spcAft>
                <a:spcPts val="0"/>
              </a:spcAft>
              <a:buSzPts val="1800"/>
              <a:buChar char="•"/>
            </a:pPr>
            <a:r>
              <a:rPr lang="en-US"/>
              <a:t>Kairos Inside + Kairos Outside + Kairos Torch = Kairos </a:t>
            </a:r>
            <a:endParaRPr/>
          </a:p>
          <a:p>
            <a:pPr marL="457200" lvl="0" indent="-342900" algn="l" rtl="0">
              <a:lnSpc>
                <a:spcPct val="100000"/>
              </a:lnSpc>
              <a:spcBef>
                <a:spcPts val="0"/>
              </a:spcBef>
              <a:spcAft>
                <a:spcPts val="0"/>
              </a:spcAft>
              <a:buSzPts val="1800"/>
              <a:buChar char="•"/>
            </a:pPr>
            <a:r>
              <a:rPr lang="en-US"/>
              <a:t>Kairos Outside referrals from Kairos Inside and Kairos Torch graduates </a:t>
            </a:r>
            <a:endParaRPr/>
          </a:p>
          <a:p>
            <a:pPr marL="457200" lvl="0" indent="-342900" algn="l" rtl="0">
              <a:lnSpc>
                <a:spcPct val="100000"/>
              </a:lnSpc>
              <a:spcBef>
                <a:spcPts val="0"/>
              </a:spcBef>
              <a:spcAft>
                <a:spcPts val="0"/>
              </a:spcAft>
              <a:buSzPts val="1800"/>
              <a:buChar char="•"/>
            </a:pPr>
            <a:r>
              <a:rPr lang="en-US"/>
              <a:t>Kairos Inside and Kairos Torch graduates participate in Kairos Outside Weekends </a:t>
            </a:r>
            <a:endParaRPr/>
          </a:p>
          <a:p>
            <a:pPr marL="457200" lvl="0" indent="-342900" algn="l" rtl="0">
              <a:lnSpc>
                <a:spcPct val="100000"/>
              </a:lnSpc>
              <a:spcBef>
                <a:spcPts val="0"/>
              </a:spcBef>
              <a:spcAft>
                <a:spcPts val="0"/>
              </a:spcAft>
              <a:buSzPts val="1800"/>
              <a:buChar char="•"/>
            </a:pPr>
            <a:r>
              <a:rPr lang="en-US"/>
              <a:t>Kairos Inside and Kairos Torch graduates support Kairos Outside teams </a:t>
            </a:r>
            <a:endParaRPr/>
          </a:p>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5"/>
          <p:cNvSpPr txBox="1">
            <a:spLocks noGrp="1"/>
          </p:cNvSpPr>
          <p:nvPr>
            <p:ph type="title"/>
          </p:nvPr>
        </p:nvSpPr>
        <p:spPr>
          <a:xfrm>
            <a:off x="2549562" y="365125"/>
            <a:ext cx="880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a:t>Thank You </a:t>
            </a:r>
            <a:endParaRPr/>
          </a:p>
        </p:txBody>
      </p:sp>
      <p:sp>
        <p:nvSpPr>
          <p:cNvPr id="178" name="Google Shape;178;p15"/>
          <p:cNvSpPr txBox="1">
            <a:spLocks noGrp="1"/>
          </p:cNvSpPr>
          <p:nvPr>
            <p:ph type="body" idx="1"/>
          </p:nvPr>
        </p:nvSpPr>
        <p:spPr>
          <a:xfrm>
            <a:off x="2549562" y="1825625"/>
            <a:ext cx="8804100" cy="4351200"/>
          </a:xfrm>
          <a:prstGeom prst="rect">
            <a:avLst/>
          </a:prstGeom>
          <a:noFill/>
          <a:ln>
            <a:noFill/>
          </a:ln>
        </p:spPr>
        <p:txBody>
          <a:bodyPr spcFirstLastPara="1" wrap="square" lIns="91425" tIns="45700" rIns="91425" bIns="45700" anchor="t" anchorCtr="0">
            <a:noAutofit/>
          </a:bodyPr>
          <a:lstStyle/>
          <a:p>
            <a:pPr marL="0" lvl="0" indent="0" algn="just" rtl="0">
              <a:lnSpc>
                <a:spcPct val="200000"/>
              </a:lnSpc>
              <a:spcBef>
                <a:spcPts val="0"/>
              </a:spcBef>
              <a:spcAft>
                <a:spcPts val="0"/>
              </a:spcAft>
              <a:buClr>
                <a:schemeClr val="dk1"/>
              </a:buClr>
              <a:buSzPts val="1100"/>
              <a:buFont typeface="Arial"/>
              <a:buNone/>
            </a:pPr>
            <a:r>
              <a:rPr lang="en-US" sz="1900"/>
              <a:t>Thank you for attending our presentation. We are honored and humbled that God and KPMI bestowed this opportunity on us. We thank God for each of you and your service to KPMI. Our ministry and the lives of our residents, their loved ones and families are better because your service. May God continue to bless and keep today and always. We leave you with Ephesians 3:20 ”</a:t>
            </a:r>
            <a:r>
              <a:rPr lang="en-US" sz="1900" b="1">
                <a:highlight>
                  <a:srgbClr val="FFFFFF"/>
                </a:highlight>
              </a:rPr>
              <a:t>20 </a:t>
            </a:r>
            <a:r>
              <a:rPr lang="en-US" sz="1900">
                <a:highlight>
                  <a:srgbClr val="FFFFFF"/>
                </a:highlight>
              </a:rPr>
              <a:t>Now to him who is able to do immeasurably more than all we ask or imagine, according to his power that is at work within us, </a:t>
            </a:r>
            <a:r>
              <a:rPr lang="en-US" sz="1900" b="1">
                <a:highlight>
                  <a:srgbClr val="FFFFFF"/>
                </a:highlight>
              </a:rPr>
              <a:t>21 </a:t>
            </a:r>
            <a:r>
              <a:rPr lang="en-US" sz="1900">
                <a:highlight>
                  <a:srgbClr val="FFFFFF"/>
                </a:highlight>
              </a:rPr>
              <a:t>to him be glory in the church and in Christ Jesus throughout all generations, for ever and ever! Amen.”</a:t>
            </a:r>
            <a:endParaRPr sz="1900"/>
          </a:p>
          <a:p>
            <a:pPr marL="0" lvl="0" indent="0" algn="l" rtl="0">
              <a:lnSpc>
                <a:spcPct val="90000"/>
              </a:lnSpc>
              <a:spcBef>
                <a:spcPts val="1000"/>
              </a:spcBef>
              <a:spcAft>
                <a:spcPts val="0"/>
              </a:spcAft>
              <a:buSzPts val="18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16"/>
          <p:cNvSpPr txBox="1">
            <a:spLocks noGrp="1"/>
          </p:cNvSpPr>
          <p:nvPr>
            <p:ph type="title"/>
          </p:nvPr>
        </p:nvSpPr>
        <p:spPr>
          <a:xfrm>
            <a:off x="2549562" y="365125"/>
            <a:ext cx="880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sz="6000"/>
              <a:t>Question and Answers</a:t>
            </a:r>
            <a:endParaRPr sz="6000"/>
          </a:p>
        </p:txBody>
      </p:sp>
      <p:sp>
        <p:nvSpPr>
          <p:cNvPr id="185" name="Google Shape;185;p16"/>
          <p:cNvSpPr txBox="1">
            <a:spLocks noGrp="1"/>
          </p:cNvSpPr>
          <p:nvPr>
            <p:ph type="body" idx="1"/>
          </p:nvPr>
        </p:nvSpPr>
        <p:spPr>
          <a:xfrm>
            <a:off x="2549562" y="1825625"/>
            <a:ext cx="88041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endParaRPr/>
          </a:p>
        </p:txBody>
      </p:sp>
      <p:pic>
        <p:nvPicPr>
          <p:cNvPr id="186" name="Google Shape;186;p16"/>
          <p:cNvPicPr preferRelativeResize="0"/>
          <p:nvPr/>
        </p:nvPicPr>
        <p:blipFill rotWithShape="1">
          <a:blip r:embed="rId3">
            <a:alphaModFix/>
          </a:blip>
          <a:srcRect/>
          <a:stretch/>
        </p:blipFill>
        <p:spPr>
          <a:xfrm>
            <a:off x="2549550" y="1804738"/>
            <a:ext cx="8804100" cy="439298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7"/>
          <p:cNvSpPr txBox="1">
            <a:spLocks noGrp="1"/>
          </p:cNvSpPr>
          <p:nvPr>
            <p:ph type="title"/>
          </p:nvPr>
        </p:nvSpPr>
        <p:spPr>
          <a:xfrm>
            <a:off x="2549562" y="365125"/>
            <a:ext cx="880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sz="6000"/>
              <a:t>Closing Prayer</a:t>
            </a:r>
            <a:endParaRPr sz="6000"/>
          </a:p>
        </p:txBody>
      </p:sp>
      <p:sp>
        <p:nvSpPr>
          <p:cNvPr id="193" name="Google Shape;193;p17"/>
          <p:cNvSpPr txBox="1">
            <a:spLocks noGrp="1"/>
          </p:cNvSpPr>
          <p:nvPr>
            <p:ph type="body" idx="1"/>
          </p:nvPr>
        </p:nvSpPr>
        <p:spPr>
          <a:xfrm>
            <a:off x="2608962" y="1795925"/>
            <a:ext cx="88041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endParaRPr/>
          </a:p>
        </p:txBody>
      </p:sp>
      <p:pic>
        <p:nvPicPr>
          <p:cNvPr id="194" name="Google Shape;194;p17"/>
          <p:cNvPicPr preferRelativeResize="0"/>
          <p:nvPr/>
        </p:nvPicPr>
        <p:blipFill>
          <a:blip r:embed="rId3">
            <a:alphaModFix/>
          </a:blip>
          <a:stretch>
            <a:fillRect/>
          </a:stretch>
        </p:blipFill>
        <p:spPr>
          <a:xfrm>
            <a:off x="2423625" y="1603175"/>
            <a:ext cx="9055975" cy="47501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2"/>
          <p:cNvSpPr txBox="1">
            <a:spLocks noGrp="1"/>
          </p:cNvSpPr>
          <p:nvPr>
            <p:ph type="title"/>
          </p:nvPr>
        </p:nvSpPr>
        <p:spPr>
          <a:xfrm>
            <a:off x="2549562" y="365125"/>
            <a:ext cx="8804238"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6000"/>
              <a:buFont typeface="Calibri"/>
              <a:buNone/>
            </a:pPr>
            <a:r>
              <a:rPr lang="en-US" sz="6000"/>
              <a:t>Devotion and Prayer</a:t>
            </a:r>
            <a:endParaRPr sz="6000"/>
          </a:p>
        </p:txBody>
      </p:sp>
      <p:pic>
        <p:nvPicPr>
          <p:cNvPr id="84" name="Google Shape;84;p2" descr="Image result for come to jesus"/>
          <p:cNvPicPr preferRelativeResize="0"/>
          <p:nvPr/>
        </p:nvPicPr>
        <p:blipFill rotWithShape="1">
          <a:blip r:embed="rId3">
            <a:alphaModFix/>
          </a:blip>
          <a:srcRect/>
          <a:stretch/>
        </p:blipFill>
        <p:spPr>
          <a:xfrm>
            <a:off x="3284556" y="1690688"/>
            <a:ext cx="7334250" cy="4457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3"/>
          <p:cNvSpPr txBox="1">
            <a:spLocks noGrp="1"/>
          </p:cNvSpPr>
          <p:nvPr>
            <p:ph type="title"/>
          </p:nvPr>
        </p:nvSpPr>
        <p:spPr>
          <a:xfrm>
            <a:off x="2463500" y="520500"/>
            <a:ext cx="9561300" cy="106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6000"/>
              <a:buFont typeface="Calibri"/>
              <a:buNone/>
            </a:pPr>
            <a:r>
              <a:rPr lang="en-US" sz="5500"/>
              <a:t>The Purpose of Kairos Outside</a:t>
            </a:r>
            <a:endParaRPr sz="5500"/>
          </a:p>
        </p:txBody>
      </p:sp>
      <p:sp>
        <p:nvSpPr>
          <p:cNvPr id="91" name="Google Shape;91;p3"/>
          <p:cNvSpPr txBox="1">
            <a:spLocks noGrp="1"/>
          </p:cNvSpPr>
          <p:nvPr>
            <p:ph type="body" idx="1"/>
          </p:nvPr>
        </p:nvSpPr>
        <p:spPr>
          <a:xfrm>
            <a:off x="2889974" y="2491740"/>
            <a:ext cx="8030998" cy="3935534"/>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1000"/>
              </a:spcBef>
              <a:spcAft>
                <a:spcPts val="0"/>
              </a:spcAft>
              <a:buClr>
                <a:schemeClr val="dk1"/>
              </a:buClr>
              <a:buSzPts val="3600"/>
              <a:buNone/>
            </a:pPr>
            <a:r>
              <a:rPr lang="en-US" sz="3600">
                <a:solidFill>
                  <a:schemeClr val="dk1"/>
                </a:solidFill>
              </a:rPr>
              <a:t>To demonstrate God's grace and love through Christian support for women who have loved ones who are or who have been incarcerated.</a:t>
            </a:r>
            <a:endParaRPr sz="36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4"/>
          <p:cNvSpPr txBox="1">
            <a:spLocks noGrp="1"/>
          </p:cNvSpPr>
          <p:nvPr>
            <p:ph type="title"/>
          </p:nvPr>
        </p:nvSpPr>
        <p:spPr>
          <a:xfrm>
            <a:off x="2463498" y="825305"/>
            <a:ext cx="8883949" cy="93301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chemeClr val="accent1"/>
              </a:buClr>
              <a:buSzPts val="6000"/>
              <a:buFont typeface="Calibri"/>
              <a:buNone/>
            </a:pPr>
            <a:r>
              <a:rPr lang="en-US"/>
              <a:t>Kairos Outside Program Manual &amp; Ezra</a:t>
            </a:r>
            <a:endParaRPr/>
          </a:p>
        </p:txBody>
      </p:sp>
      <p:sp>
        <p:nvSpPr>
          <p:cNvPr id="98" name="Google Shape;98;p4"/>
          <p:cNvSpPr txBox="1">
            <a:spLocks noGrp="1"/>
          </p:cNvSpPr>
          <p:nvPr>
            <p:ph type="body" idx="1"/>
          </p:nvPr>
        </p:nvSpPr>
        <p:spPr>
          <a:xfrm>
            <a:off x="2889974" y="1941341"/>
            <a:ext cx="8030998" cy="4485933"/>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3600"/>
              <a:buFont typeface="Arial"/>
              <a:buChar char="•"/>
            </a:pPr>
            <a:r>
              <a:rPr lang="en-US" sz="3600">
                <a:solidFill>
                  <a:schemeClr val="dk1"/>
                </a:solidFill>
              </a:rPr>
              <a:t>Why is it important?</a:t>
            </a:r>
            <a:endParaRPr/>
          </a:p>
          <a:p>
            <a:pPr marL="342900" lvl="0" indent="-342900" algn="l" rtl="0">
              <a:lnSpc>
                <a:spcPct val="90000"/>
              </a:lnSpc>
              <a:spcBef>
                <a:spcPts val="1000"/>
              </a:spcBef>
              <a:spcAft>
                <a:spcPts val="0"/>
              </a:spcAft>
              <a:buClr>
                <a:schemeClr val="dk1"/>
              </a:buClr>
              <a:buSzPts val="3600"/>
              <a:buFont typeface="Arial"/>
              <a:buChar char="•"/>
            </a:pPr>
            <a:r>
              <a:rPr lang="en-US" sz="3600">
                <a:solidFill>
                  <a:schemeClr val="dk1"/>
                </a:solidFill>
              </a:rPr>
              <a:t>How will it help me?</a:t>
            </a:r>
            <a:endParaRPr/>
          </a:p>
          <a:p>
            <a:pPr marL="342900" lvl="0" indent="-342900" algn="l" rtl="0">
              <a:lnSpc>
                <a:spcPct val="90000"/>
              </a:lnSpc>
              <a:spcBef>
                <a:spcPts val="1000"/>
              </a:spcBef>
              <a:spcAft>
                <a:spcPts val="0"/>
              </a:spcAft>
              <a:buClr>
                <a:schemeClr val="dk1"/>
              </a:buClr>
              <a:buSzPts val="3600"/>
              <a:buFont typeface="Arial"/>
              <a:buChar char="•"/>
            </a:pPr>
            <a:r>
              <a:rPr lang="en-US" sz="3600">
                <a:solidFill>
                  <a:schemeClr val="dk1"/>
                </a:solidFill>
              </a:rPr>
              <a:t>I am not computer savvy.</a:t>
            </a:r>
            <a:endParaRPr/>
          </a:p>
          <a:p>
            <a:pPr marL="342900" lvl="0" indent="-342900" algn="l" rtl="0">
              <a:lnSpc>
                <a:spcPct val="90000"/>
              </a:lnSpc>
              <a:spcBef>
                <a:spcPts val="1000"/>
              </a:spcBef>
              <a:spcAft>
                <a:spcPts val="0"/>
              </a:spcAft>
              <a:buClr>
                <a:schemeClr val="dk1"/>
              </a:buClr>
              <a:buSzPts val="3600"/>
              <a:buFont typeface="Arial"/>
              <a:buChar char="•"/>
            </a:pPr>
            <a:r>
              <a:rPr lang="en-US" sz="3600">
                <a:solidFill>
                  <a:schemeClr val="dk1"/>
                </a:solidFill>
              </a:rPr>
              <a:t>How do I know how to use it?</a:t>
            </a:r>
            <a:endParaRPr sz="3600">
              <a:solidFill>
                <a:schemeClr val="dk1"/>
              </a:solidFill>
            </a:endParaRPr>
          </a:p>
          <a:p>
            <a:pPr marL="342900" lvl="0" indent="-342900" algn="l" rtl="0">
              <a:lnSpc>
                <a:spcPct val="90000"/>
              </a:lnSpc>
              <a:spcBef>
                <a:spcPts val="1000"/>
              </a:spcBef>
              <a:spcAft>
                <a:spcPts val="0"/>
              </a:spcAft>
              <a:buClr>
                <a:schemeClr val="dk1"/>
              </a:buClr>
              <a:buSzPts val="3600"/>
              <a:buFont typeface="Arial"/>
              <a:buChar char="•"/>
            </a:pPr>
            <a:r>
              <a:rPr lang="en-US" sz="3600">
                <a:solidFill>
                  <a:schemeClr val="dk1"/>
                </a:solidFill>
              </a:rPr>
              <a:t>I don’t agree with it.</a:t>
            </a:r>
            <a:endParaRPr/>
          </a:p>
          <a:p>
            <a:pPr marL="342900" lvl="0" indent="-342900" algn="l" rtl="0">
              <a:lnSpc>
                <a:spcPct val="90000"/>
              </a:lnSpc>
              <a:spcBef>
                <a:spcPts val="1000"/>
              </a:spcBef>
              <a:spcAft>
                <a:spcPts val="0"/>
              </a:spcAft>
              <a:buClr>
                <a:schemeClr val="dk1"/>
              </a:buClr>
              <a:buSzPts val="3600"/>
              <a:buFont typeface="Arial"/>
              <a:buChar char="•"/>
            </a:pPr>
            <a:r>
              <a:rPr lang="en-US" sz="3600">
                <a:solidFill>
                  <a:schemeClr val="dk1"/>
                </a:solidFill>
              </a:rPr>
              <a:t>What about allowing the Holy Spirit to move?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5"/>
          <p:cNvSpPr txBox="1">
            <a:spLocks noGrp="1"/>
          </p:cNvSpPr>
          <p:nvPr>
            <p:ph type="title"/>
          </p:nvPr>
        </p:nvSpPr>
        <p:spPr>
          <a:xfrm>
            <a:off x="2474258" y="365125"/>
            <a:ext cx="8879541"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6000"/>
              <a:buFont typeface="Calibri"/>
              <a:buNone/>
            </a:pPr>
            <a:r>
              <a:rPr lang="en-US" sz="6000"/>
              <a:t>Riverbanks</a:t>
            </a:r>
            <a:endParaRPr sz="6000"/>
          </a:p>
        </p:txBody>
      </p:sp>
      <p:sp>
        <p:nvSpPr>
          <p:cNvPr id="105" name="Google Shape;105;p5"/>
          <p:cNvSpPr txBox="1">
            <a:spLocks noGrp="1"/>
          </p:cNvSpPr>
          <p:nvPr>
            <p:ph type="body" idx="1"/>
          </p:nvPr>
        </p:nvSpPr>
        <p:spPr>
          <a:xfrm>
            <a:off x="7010399" y="1825625"/>
            <a:ext cx="4343400"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80000"/>
              </a:lnSpc>
              <a:spcBef>
                <a:spcPts val="0"/>
              </a:spcBef>
              <a:spcAft>
                <a:spcPts val="0"/>
              </a:spcAft>
              <a:buClr>
                <a:schemeClr val="dk1"/>
              </a:buClr>
              <a:buSzPts val="2800"/>
              <a:buChar char="•"/>
            </a:pPr>
            <a:r>
              <a:rPr lang="en-US"/>
              <a:t>3 on 1 off</a:t>
            </a:r>
            <a:endParaRPr/>
          </a:p>
          <a:p>
            <a:pPr marL="228600" lvl="0" indent="-228600" algn="l" rtl="0">
              <a:lnSpc>
                <a:spcPct val="80000"/>
              </a:lnSpc>
              <a:spcBef>
                <a:spcPts val="1000"/>
              </a:spcBef>
              <a:spcAft>
                <a:spcPts val="0"/>
              </a:spcAft>
              <a:buClr>
                <a:schemeClr val="dk1"/>
              </a:buClr>
              <a:buSzPts val="2800"/>
              <a:buChar char="•"/>
            </a:pPr>
            <a:r>
              <a:rPr lang="en-US"/>
              <a:t>75% attendance at team meetings</a:t>
            </a:r>
            <a:endParaRPr/>
          </a:p>
          <a:p>
            <a:pPr marL="228600" lvl="0" indent="-228600" algn="l" rtl="0">
              <a:lnSpc>
                <a:spcPct val="80000"/>
              </a:lnSpc>
              <a:spcBef>
                <a:spcPts val="1000"/>
              </a:spcBef>
              <a:spcAft>
                <a:spcPts val="0"/>
              </a:spcAft>
              <a:buClr>
                <a:schemeClr val="dk1"/>
              </a:buClr>
              <a:buSzPts val="2800"/>
              <a:buChar char="•"/>
            </a:pPr>
            <a:r>
              <a:rPr lang="en-US"/>
              <a:t>Talks and Meditations</a:t>
            </a:r>
            <a:endParaRPr/>
          </a:p>
          <a:p>
            <a:pPr marL="228600" lvl="0" indent="-228600" algn="l" rtl="0">
              <a:lnSpc>
                <a:spcPct val="80000"/>
              </a:lnSpc>
              <a:spcBef>
                <a:spcPts val="1000"/>
              </a:spcBef>
              <a:spcAft>
                <a:spcPts val="0"/>
              </a:spcAft>
              <a:buClr>
                <a:schemeClr val="dk1"/>
              </a:buClr>
              <a:buSzPts val="2800"/>
              <a:buChar char="•"/>
            </a:pPr>
            <a:r>
              <a:rPr lang="en-US"/>
              <a:t>It’s not about you</a:t>
            </a:r>
            <a:endParaRPr/>
          </a:p>
          <a:p>
            <a:pPr marL="228600" lvl="0" indent="-228600" algn="l" rtl="0">
              <a:lnSpc>
                <a:spcPct val="80000"/>
              </a:lnSpc>
              <a:spcBef>
                <a:spcPts val="1000"/>
              </a:spcBef>
              <a:spcAft>
                <a:spcPts val="0"/>
              </a:spcAft>
              <a:buClr>
                <a:schemeClr val="dk1"/>
              </a:buClr>
              <a:buSzPts val="2800"/>
              <a:buChar char="•"/>
            </a:pPr>
            <a:r>
              <a:rPr lang="en-US"/>
              <a:t>Affirm and don’t manipulate</a:t>
            </a:r>
            <a:endParaRPr/>
          </a:p>
          <a:p>
            <a:pPr marL="228600" lvl="0" indent="-228600" algn="l" rtl="0">
              <a:lnSpc>
                <a:spcPct val="80000"/>
              </a:lnSpc>
              <a:spcBef>
                <a:spcPts val="1000"/>
              </a:spcBef>
              <a:spcAft>
                <a:spcPts val="0"/>
              </a:spcAft>
              <a:buClr>
                <a:schemeClr val="dk1"/>
              </a:buClr>
              <a:buSzPts val="2800"/>
              <a:buChar char="•"/>
            </a:pPr>
            <a:r>
              <a:rPr lang="en-US"/>
              <a:t>The program works</a:t>
            </a:r>
            <a:endParaRPr/>
          </a:p>
          <a:p>
            <a:pPr marL="228600" lvl="0" indent="-228600" algn="l" rtl="0">
              <a:lnSpc>
                <a:spcPct val="80000"/>
              </a:lnSpc>
              <a:spcBef>
                <a:spcPts val="1000"/>
              </a:spcBef>
              <a:spcAft>
                <a:spcPts val="0"/>
              </a:spcAft>
              <a:buClr>
                <a:schemeClr val="dk1"/>
              </a:buClr>
              <a:buSzPts val="2800"/>
              <a:buChar char="•"/>
            </a:pPr>
            <a:r>
              <a:rPr lang="en-US"/>
              <a:t>Continuing Ministry</a:t>
            </a:r>
            <a:endParaRPr/>
          </a:p>
        </p:txBody>
      </p:sp>
      <p:sp>
        <p:nvSpPr>
          <p:cNvPr id="106" name="Google Shape;106;p5"/>
          <p:cNvSpPr txBox="1">
            <a:spLocks noGrp="1"/>
          </p:cNvSpPr>
          <p:nvPr>
            <p:ph type="body" idx="2"/>
          </p:nvPr>
        </p:nvSpPr>
        <p:spPr>
          <a:xfrm>
            <a:off x="2474258" y="1825625"/>
            <a:ext cx="4343400" cy="4351338"/>
          </a:xfrm>
          <a:prstGeom prst="rect">
            <a:avLst/>
          </a:prstGeom>
          <a:noFill/>
          <a:ln>
            <a:noFill/>
          </a:ln>
        </p:spPr>
        <p:txBody>
          <a:bodyPr spcFirstLastPara="1" wrap="square" lIns="91425" tIns="45700" rIns="91425" bIns="45700" anchor="t" anchorCtr="0">
            <a:noAutofit/>
          </a:bodyPr>
          <a:lstStyle/>
          <a:p>
            <a:pPr marL="228600" lvl="0" indent="-228600" algn="l" rtl="0">
              <a:lnSpc>
                <a:spcPct val="80000"/>
              </a:lnSpc>
              <a:spcBef>
                <a:spcPts val="0"/>
              </a:spcBef>
              <a:spcAft>
                <a:spcPts val="0"/>
              </a:spcAft>
              <a:buClr>
                <a:schemeClr val="dk1"/>
              </a:buClr>
              <a:buSzPts val="2800"/>
              <a:buChar char="•"/>
            </a:pPr>
            <a:r>
              <a:rPr lang="en-US"/>
              <a:t>Common Ground</a:t>
            </a:r>
            <a:endParaRPr/>
          </a:p>
          <a:p>
            <a:pPr marL="228600" lvl="0" indent="-228600" algn="l" rtl="0">
              <a:lnSpc>
                <a:spcPct val="80000"/>
              </a:lnSpc>
              <a:spcBef>
                <a:spcPts val="1000"/>
              </a:spcBef>
              <a:spcAft>
                <a:spcPts val="0"/>
              </a:spcAft>
              <a:buClr>
                <a:schemeClr val="dk1"/>
              </a:buClr>
              <a:buSzPts val="2800"/>
              <a:buChar char="•"/>
            </a:pPr>
            <a:r>
              <a:rPr lang="en-US"/>
              <a:t>Prayer</a:t>
            </a:r>
            <a:endParaRPr/>
          </a:p>
          <a:p>
            <a:pPr marL="228600" lvl="0" indent="-228600" algn="l" rtl="0">
              <a:lnSpc>
                <a:spcPct val="80000"/>
              </a:lnSpc>
              <a:spcBef>
                <a:spcPts val="1000"/>
              </a:spcBef>
              <a:spcAft>
                <a:spcPts val="0"/>
              </a:spcAft>
              <a:buClr>
                <a:schemeClr val="dk1"/>
              </a:buClr>
              <a:buSzPts val="2800"/>
              <a:buChar char="•"/>
            </a:pPr>
            <a:r>
              <a:rPr lang="en-US"/>
              <a:t>Sacrificial Service</a:t>
            </a:r>
            <a:endParaRPr/>
          </a:p>
          <a:p>
            <a:pPr marL="228600" lvl="0" indent="-228600" algn="l" rtl="0">
              <a:lnSpc>
                <a:spcPct val="80000"/>
              </a:lnSpc>
              <a:spcBef>
                <a:spcPts val="1000"/>
              </a:spcBef>
              <a:spcAft>
                <a:spcPts val="0"/>
              </a:spcAft>
              <a:buClr>
                <a:schemeClr val="dk1"/>
              </a:buClr>
              <a:buSzPts val="2800"/>
              <a:buChar char="•"/>
            </a:pPr>
            <a:r>
              <a:rPr lang="en-US"/>
              <a:t>Listen, Listen, Love, Love</a:t>
            </a:r>
            <a:endParaRPr/>
          </a:p>
          <a:p>
            <a:pPr marL="228600" lvl="0" indent="-228600" algn="l" rtl="0">
              <a:lnSpc>
                <a:spcPct val="80000"/>
              </a:lnSpc>
              <a:spcBef>
                <a:spcPts val="1000"/>
              </a:spcBef>
              <a:spcAft>
                <a:spcPts val="0"/>
              </a:spcAft>
              <a:buClr>
                <a:schemeClr val="dk1"/>
              </a:buClr>
              <a:buSzPts val="2800"/>
              <a:buChar char="•"/>
            </a:pPr>
            <a:r>
              <a:rPr lang="en-US"/>
              <a:t>Agape Love</a:t>
            </a:r>
            <a:endParaRPr/>
          </a:p>
          <a:p>
            <a:pPr marL="228600" lvl="0" indent="-228600" algn="l" rtl="0">
              <a:lnSpc>
                <a:spcPct val="80000"/>
              </a:lnSpc>
              <a:spcBef>
                <a:spcPts val="1000"/>
              </a:spcBef>
              <a:spcAft>
                <a:spcPts val="0"/>
              </a:spcAft>
              <a:buClr>
                <a:schemeClr val="dk1"/>
              </a:buClr>
              <a:buSzPts val="2800"/>
              <a:buChar char="•"/>
            </a:pPr>
            <a:r>
              <a:rPr lang="en-US"/>
              <a:t>Confidentiality</a:t>
            </a:r>
            <a:endParaRPr/>
          </a:p>
          <a:p>
            <a:pPr marL="228600" lvl="0" indent="-228600" algn="l" rtl="0">
              <a:lnSpc>
                <a:spcPct val="80000"/>
              </a:lnSpc>
              <a:spcBef>
                <a:spcPts val="1000"/>
              </a:spcBef>
              <a:spcAft>
                <a:spcPts val="0"/>
              </a:spcAft>
              <a:buClr>
                <a:schemeClr val="dk1"/>
              </a:buClr>
              <a:buSzPts val="2800"/>
              <a:buChar char="•"/>
            </a:pPr>
            <a:r>
              <a:rPr lang="en-US"/>
              <a:t>Parameters for team and guests</a:t>
            </a:r>
            <a:endParaRPr/>
          </a:p>
          <a:p>
            <a:pPr marL="228600" lvl="0" indent="-228600" algn="l" rtl="0">
              <a:lnSpc>
                <a:spcPct val="80000"/>
              </a:lnSpc>
              <a:spcBef>
                <a:spcPts val="1000"/>
              </a:spcBef>
              <a:spcAft>
                <a:spcPts val="0"/>
              </a:spcAft>
              <a:buClr>
                <a:schemeClr val="dk1"/>
              </a:buClr>
              <a:buSzPts val="2800"/>
              <a:buChar char="•"/>
            </a:pPr>
            <a:r>
              <a:rPr lang="en-US"/>
              <a:t>Team Formation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6"/>
          <p:cNvSpPr txBox="1">
            <a:spLocks noGrp="1"/>
          </p:cNvSpPr>
          <p:nvPr>
            <p:ph type="title"/>
          </p:nvPr>
        </p:nvSpPr>
        <p:spPr>
          <a:xfrm>
            <a:off x="2581834" y="365125"/>
            <a:ext cx="8771965"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6000"/>
              <a:buFont typeface="Calibri"/>
              <a:buNone/>
            </a:pPr>
            <a:r>
              <a:rPr lang="en-US" sz="6000"/>
              <a:t>Healthy Advisory Councils</a:t>
            </a:r>
            <a:endParaRPr sz="6000"/>
          </a:p>
        </p:txBody>
      </p:sp>
      <p:sp>
        <p:nvSpPr>
          <p:cNvPr id="113" name="Google Shape;113;p6"/>
          <p:cNvSpPr txBox="1"/>
          <p:nvPr/>
        </p:nvSpPr>
        <p:spPr>
          <a:xfrm>
            <a:off x="2581834" y="2025748"/>
            <a:ext cx="8771965" cy="3416320"/>
          </a:xfrm>
          <a:prstGeom prst="rect">
            <a:avLst/>
          </a:prstGeom>
          <a:noFill/>
          <a:ln>
            <a:noFill/>
          </a:ln>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3600"/>
              <a:buFont typeface="Arial"/>
              <a:buChar char="•"/>
            </a:pPr>
            <a:r>
              <a:rPr lang="en-US" sz="3600" b="0" i="0" u="none" strike="noStrike" cap="none">
                <a:solidFill>
                  <a:schemeClr val="dk1"/>
                </a:solidFill>
                <a:latin typeface="Calibri"/>
                <a:ea typeface="Calibri"/>
                <a:cs typeface="Calibri"/>
                <a:sym typeface="Calibri"/>
              </a:rPr>
              <a:t>Without a healthy Advisory Council, you WILL NOT have a healthy weekend.</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3600"/>
              <a:buFont typeface="Arial"/>
              <a:buChar char="•"/>
            </a:pPr>
            <a:r>
              <a:rPr lang="en-US" sz="3600" b="0" i="0" u="none" strike="noStrike" cap="none">
                <a:solidFill>
                  <a:schemeClr val="dk1"/>
                </a:solidFill>
                <a:latin typeface="Calibri"/>
                <a:ea typeface="Calibri"/>
                <a:cs typeface="Calibri"/>
                <a:sym typeface="Calibri"/>
              </a:rPr>
              <a:t>Strive for serving with excellence</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3600"/>
              <a:buFont typeface="Arial"/>
              <a:buChar char="•"/>
            </a:pPr>
            <a:r>
              <a:rPr lang="en-US" sz="3600" b="0" i="0" u="none" strike="noStrike" cap="none">
                <a:solidFill>
                  <a:schemeClr val="dk1"/>
                </a:solidFill>
                <a:latin typeface="Calibri"/>
                <a:ea typeface="Calibri"/>
                <a:cs typeface="Calibri"/>
                <a:sym typeface="Calibri"/>
              </a:rPr>
              <a:t>Training, training, training</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3600"/>
              <a:buFont typeface="Arial"/>
              <a:buChar char="•"/>
            </a:pPr>
            <a:r>
              <a:rPr lang="en-US" sz="3600" b="0" i="0" u="none" strike="noStrike" cap="none">
                <a:solidFill>
                  <a:schemeClr val="dk1"/>
                </a:solidFill>
                <a:latin typeface="Calibri"/>
                <a:ea typeface="Calibri"/>
                <a:cs typeface="Calibri"/>
                <a:sym typeface="Calibri"/>
              </a:rPr>
              <a:t>Be honest about where you are and make a plan to get in the Riverbanks</a:t>
            </a:r>
            <a:endParaRPr sz="36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7"/>
          <p:cNvSpPr txBox="1">
            <a:spLocks noGrp="1"/>
          </p:cNvSpPr>
          <p:nvPr>
            <p:ph type="title"/>
          </p:nvPr>
        </p:nvSpPr>
        <p:spPr>
          <a:xfrm>
            <a:off x="2474258" y="365125"/>
            <a:ext cx="8879541" cy="132556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6000"/>
              <a:buFont typeface="Calibri"/>
              <a:buNone/>
            </a:pPr>
            <a:r>
              <a:rPr lang="en-US" sz="6000"/>
              <a:t>Guest Contact</a:t>
            </a:r>
            <a:endParaRPr sz="6000"/>
          </a:p>
        </p:txBody>
      </p:sp>
      <p:sp>
        <p:nvSpPr>
          <p:cNvPr id="120" name="Google Shape;120;p7"/>
          <p:cNvSpPr txBox="1">
            <a:spLocks noGrp="1"/>
          </p:cNvSpPr>
          <p:nvPr>
            <p:ph type="body" idx="1"/>
          </p:nvPr>
        </p:nvSpPr>
        <p:spPr>
          <a:xfrm>
            <a:off x="7010399" y="1825625"/>
            <a:ext cx="4343400" cy="4351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a:t>Continuing Guest Contact</a:t>
            </a:r>
            <a:endParaRPr/>
          </a:p>
          <a:p>
            <a:pPr marL="228600" lvl="0" indent="-228600" algn="l" rtl="0">
              <a:lnSpc>
                <a:spcPct val="90000"/>
              </a:lnSpc>
              <a:spcBef>
                <a:spcPts val="1000"/>
              </a:spcBef>
              <a:spcAft>
                <a:spcPts val="0"/>
              </a:spcAft>
              <a:buClr>
                <a:schemeClr val="dk1"/>
              </a:buClr>
              <a:buSzPts val="2800"/>
              <a:buChar char="•"/>
            </a:pPr>
            <a:r>
              <a:rPr lang="en-US"/>
              <a:t>Team contacts stay in contact for 6-12 months</a:t>
            </a:r>
            <a:endParaRPr/>
          </a:p>
          <a:p>
            <a:pPr marL="228600" lvl="0" indent="-228600" algn="l" rtl="0">
              <a:lnSpc>
                <a:spcPct val="90000"/>
              </a:lnSpc>
              <a:spcBef>
                <a:spcPts val="1000"/>
              </a:spcBef>
              <a:spcAft>
                <a:spcPts val="0"/>
              </a:spcAft>
              <a:buClr>
                <a:schemeClr val="dk1"/>
              </a:buClr>
              <a:buSzPts val="2800"/>
              <a:buChar char="•"/>
            </a:pPr>
            <a:r>
              <a:rPr lang="en-US"/>
              <a:t>Help her get involved in a support group and/or church community</a:t>
            </a:r>
            <a:endParaRPr/>
          </a:p>
          <a:p>
            <a:pPr marL="228600" lvl="0" indent="-228600" algn="l" rtl="0">
              <a:lnSpc>
                <a:spcPct val="90000"/>
              </a:lnSpc>
              <a:spcBef>
                <a:spcPts val="1000"/>
              </a:spcBef>
              <a:spcAft>
                <a:spcPts val="0"/>
              </a:spcAft>
              <a:buClr>
                <a:schemeClr val="dk1"/>
              </a:buClr>
              <a:buSzPts val="2800"/>
              <a:buChar char="•"/>
            </a:pPr>
            <a:r>
              <a:rPr lang="en-US"/>
              <a:t>Encourage and pray for her</a:t>
            </a:r>
            <a:endParaRPr/>
          </a:p>
        </p:txBody>
      </p:sp>
      <p:sp>
        <p:nvSpPr>
          <p:cNvPr id="121" name="Google Shape;121;p7"/>
          <p:cNvSpPr txBox="1">
            <a:spLocks noGrp="1"/>
          </p:cNvSpPr>
          <p:nvPr>
            <p:ph type="body" idx="2"/>
          </p:nvPr>
        </p:nvSpPr>
        <p:spPr>
          <a:xfrm>
            <a:off x="2474258" y="1825625"/>
            <a:ext cx="43434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a:t>Initial Guest Contact</a:t>
            </a:r>
            <a:endParaRPr/>
          </a:p>
          <a:p>
            <a:pPr marL="228600" lvl="0" indent="-228600" algn="l" rtl="0">
              <a:lnSpc>
                <a:spcPct val="90000"/>
              </a:lnSpc>
              <a:spcBef>
                <a:spcPts val="1000"/>
              </a:spcBef>
              <a:spcAft>
                <a:spcPts val="0"/>
              </a:spcAft>
              <a:buClr>
                <a:schemeClr val="dk1"/>
              </a:buClr>
              <a:buSzPts val="2800"/>
              <a:buChar char="•"/>
            </a:pPr>
            <a:r>
              <a:rPr lang="en-US"/>
              <a:t>Guest reservation form is received</a:t>
            </a:r>
            <a:endParaRPr/>
          </a:p>
          <a:p>
            <a:pPr marL="228600" lvl="0" indent="-228600" algn="l" rtl="0">
              <a:lnSpc>
                <a:spcPct val="90000"/>
              </a:lnSpc>
              <a:spcBef>
                <a:spcPts val="1000"/>
              </a:spcBef>
              <a:spcAft>
                <a:spcPts val="0"/>
              </a:spcAft>
              <a:buClr>
                <a:schemeClr val="dk1"/>
              </a:buClr>
              <a:buSzPts val="2800"/>
              <a:buChar char="•"/>
            </a:pPr>
            <a:r>
              <a:rPr lang="en-US"/>
              <a:t>Observing Leader 1 makes initial contact</a:t>
            </a:r>
            <a:endParaRPr/>
          </a:p>
          <a:p>
            <a:pPr marL="228600" lvl="0" indent="-228600" algn="l" rtl="0">
              <a:lnSpc>
                <a:spcPct val="90000"/>
              </a:lnSpc>
              <a:spcBef>
                <a:spcPts val="1000"/>
              </a:spcBef>
              <a:spcAft>
                <a:spcPts val="0"/>
              </a:spcAft>
              <a:buClr>
                <a:schemeClr val="dk1"/>
              </a:buClr>
              <a:buSzPts val="2800"/>
              <a:buChar char="•"/>
            </a:pPr>
            <a:r>
              <a:rPr lang="en-US"/>
              <a:t>Guest is assigned a team contact</a:t>
            </a:r>
            <a:endParaRPr/>
          </a:p>
          <a:p>
            <a:pPr marL="228600" lvl="0" indent="-228600" algn="l" rtl="0">
              <a:lnSpc>
                <a:spcPct val="90000"/>
              </a:lnSpc>
              <a:spcBef>
                <a:spcPts val="1000"/>
              </a:spcBef>
              <a:spcAft>
                <a:spcPts val="0"/>
              </a:spcAft>
              <a:buClr>
                <a:schemeClr val="dk1"/>
              </a:buClr>
              <a:buSzPts val="2800"/>
              <a:buChar char="•"/>
            </a:pPr>
            <a:r>
              <a:rPr lang="en-US"/>
              <a:t>If needed, an angel contacts the guest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8"/>
          <p:cNvSpPr txBox="1">
            <a:spLocks noGrp="1"/>
          </p:cNvSpPr>
          <p:nvPr>
            <p:ph type="title"/>
          </p:nvPr>
        </p:nvSpPr>
        <p:spPr>
          <a:xfrm>
            <a:off x="2549562" y="365125"/>
            <a:ext cx="880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a:t>Impactful Team Formations </a:t>
            </a:r>
            <a:endParaRPr/>
          </a:p>
        </p:txBody>
      </p:sp>
      <p:sp>
        <p:nvSpPr>
          <p:cNvPr id="128" name="Google Shape;128;p8"/>
          <p:cNvSpPr txBox="1">
            <a:spLocks noGrp="1"/>
          </p:cNvSpPr>
          <p:nvPr>
            <p:ph type="body" idx="1"/>
          </p:nvPr>
        </p:nvSpPr>
        <p:spPr>
          <a:xfrm>
            <a:off x="2549562" y="1825625"/>
            <a:ext cx="8804100" cy="4351200"/>
          </a:xfrm>
          <a:prstGeom prst="rect">
            <a:avLst/>
          </a:prstGeom>
          <a:noFill/>
          <a:ln>
            <a:noFill/>
          </a:ln>
        </p:spPr>
        <p:txBody>
          <a:bodyPr spcFirstLastPara="1" wrap="square" lIns="91425" tIns="45700" rIns="91425" bIns="45700" anchor="t" anchorCtr="0">
            <a:noAutofit/>
          </a:bodyPr>
          <a:lstStyle/>
          <a:p>
            <a:pPr marL="457200" lvl="0" indent="-457200" algn="l" rtl="0">
              <a:lnSpc>
                <a:spcPct val="200000"/>
              </a:lnSpc>
              <a:spcBef>
                <a:spcPts val="1000"/>
              </a:spcBef>
              <a:spcAft>
                <a:spcPts val="0"/>
              </a:spcAft>
              <a:buSzPts val="3600"/>
              <a:buChar char="•"/>
            </a:pPr>
            <a:r>
              <a:rPr lang="en-US" sz="3600"/>
              <a:t>What is a team formation? </a:t>
            </a:r>
            <a:endParaRPr sz="3600"/>
          </a:p>
          <a:p>
            <a:pPr marL="457200" lvl="0" indent="-457200" algn="l" rtl="0">
              <a:lnSpc>
                <a:spcPct val="200000"/>
              </a:lnSpc>
              <a:spcBef>
                <a:spcPts val="0"/>
              </a:spcBef>
              <a:spcAft>
                <a:spcPts val="0"/>
              </a:spcAft>
              <a:buSzPts val="3600"/>
              <a:buChar char="•"/>
            </a:pPr>
            <a:r>
              <a:rPr lang="en-US" sz="3600"/>
              <a:t>What are the features of a team formation?</a:t>
            </a:r>
            <a:endParaRPr/>
          </a:p>
          <a:p>
            <a:pPr marL="457200" lvl="0" indent="-457200" algn="l" rtl="0">
              <a:lnSpc>
                <a:spcPct val="200000"/>
              </a:lnSpc>
              <a:spcBef>
                <a:spcPts val="0"/>
              </a:spcBef>
              <a:spcAft>
                <a:spcPts val="0"/>
              </a:spcAft>
              <a:buSzPts val="3600"/>
              <a:buChar char="•"/>
            </a:pPr>
            <a:r>
              <a:rPr lang="en-US" sz="3600"/>
              <a:t>What is the goal of a team formation?</a:t>
            </a:r>
            <a:r>
              <a:rPr lang="en-US"/>
              <a:t> </a:t>
            </a:r>
            <a:endParaRPr/>
          </a:p>
          <a:p>
            <a:pPr marL="45720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endParaRPr/>
          </a:p>
          <a:p>
            <a:pPr marL="0" lvl="0" indent="0" algn="l" rtl="0">
              <a:lnSpc>
                <a:spcPct val="90000"/>
              </a:lnSpc>
              <a:spcBef>
                <a:spcPts val="1000"/>
              </a:spcBef>
              <a:spcAft>
                <a:spcPts val="0"/>
              </a:spcAft>
              <a:buSzPts val="1800"/>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9"/>
          <p:cNvSpPr txBox="1">
            <a:spLocks noGrp="1"/>
          </p:cNvSpPr>
          <p:nvPr>
            <p:ph type="title"/>
          </p:nvPr>
        </p:nvSpPr>
        <p:spPr>
          <a:xfrm>
            <a:off x="2549562" y="365125"/>
            <a:ext cx="8804100" cy="13257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1800"/>
              <a:buNone/>
            </a:pPr>
            <a:r>
              <a:rPr lang="en-US" sz="4800"/>
              <a:t>Impactful Team Formations</a:t>
            </a:r>
            <a:endParaRPr sz="4800"/>
          </a:p>
        </p:txBody>
      </p:sp>
      <p:sp>
        <p:nvSpPr>
          <p:cNvPr id="135" name="Google Shape;135;p9"/>
          <p:cNvSpPr txBox="1">
            <a:spLocks noGrp="1"/>
          </p:cNvSpPr>
          <p:nvPr>
            <p:ph type="body" idx="1"/>
          </p:nvPr>
        </p:nvSpPr>
        <p:spPr>
          <a:xfrm>
            <a:off x="2549562" y="1825625"/>
            <a:ext cx="8804100" cy="4351200"/>
          </a:xfrm>
          <a:prstGeom prst="rect">
            <a:avLst/>
          </a:prstGeom>
          <a:noFill/>
          <a:ln>
            <a:noFill/>
          </a:ln>
        </p:spPr>
        <p:txBody>
          <a:bodyPr spcFirstLastPara="1" wrap="square" lIns="91425" tIns="45700" rIns="91425" bIns="45700" anchor="t" anchorCtr="0">
            <a:noAutofit/>
          </a:bodyPr>
          <a:lstStyle/>
          <a:p>
            <a:pPr marL="457200" lvl="0" indent="-228600" algn="l" rtl="0">
              <a:lnSpc>
                <a:spcPct val="150000"/>
              </a:lnSpc>
              <a:spcBef>
                <a:spcPts val="1000"/>
              </a:spcBef>
              <a:spcAft>
                <a:spcPts val="0"/>
              </a:spcAft>
              <a:buSzPts val="2400"/>
              <a:buNone/>
            </a:pPr>
            <a:endParaRPr sz="2400"/>
          </a:p>
          <a:p>
            <a:pPr marL="0" lvl="0" indent="0" algn="l" rtl="0">
              <a:lnSpc>
                <a:spcPct val="90000"/>
              </a:lnSpc>
              <a:spcBef>
                <a:spcPts val="1000"/>
              </a:spcBef>
              <a:spcAft>
                <a:spcPts val="0"/>
              </a:spcAft>
              <a:buSzPts val="1800"/>
              <a:buNone/>
            </a:pPr>
            <a:endParaRPr/>
          </a:p>
        </p:txBody>
      </p:sp>
      <p:sp>
        <p:nvSpPr>
          <p:cNvPr id="136" name="Google Shape;136;p9"/>
          <p:cNvSpPr txBox="1">
            <a:spLocks noGrp="1"/>
          </p:cNvSpPr>
          <p:nvPr>
            <p:ph type="body" idx="4294967295"/>
          </p:nvPr>
        </p:nvSpPr>
        <p:spPr>
          <a:xfrm>
            <a:off x="2474258" y="1825625"/>
            <a:ext cx="4343400" cy="4351200"/>
          </a:xfrm>
          <a:prstGeom prst="rect">
            <a:avLst/>
          </a:prstGeom>
          <a:noFill/>
          <a:ln>
            <a:noFill/>
          </a:ln>
        </p:spPr>
        <p:txBody>
          <a:bodyPr spcFirstLastPara="1" wrap="square" lIns="91425" tIns="45700" rIns="91425" bIns="45700" anchor="t" anchorCtr="0">
            <a:noAutofit/>
          </a:bodyPr>
          <a:lstStyle/>
          <a:p>
            <a:pPr marL="457200" lvl="0" indent="0" algn="l" rtl="0">
              <a:lnSpc>
                <a:spcPct val="150000"/>
              </a:lnSpc>
              <a:spcBef>
                <a:spcPts val="1000"/>
              </a:spcBef>
              <a:spcAft>
                <a:spcPts val="0"/>
              </a:spcAft>
              <a:buSzPts val="2800"/>
              <a:buNone/>
            </a:pPr>
            <a:r>
              <a:rPr lang="en-US" sz="2400"/>
              <a:t>Building the Body of Christ</a:t>
            </a:r>
            <a:endParaRPr sz="2400"/>
          </a:p>
          <a:p>
            <a:pPr marL="457200" lvl="0" indent="-381000" algn="l" rtl="0">
              <a:lnSpc>
                <a:spcPct val="150000"/>
              </a:lnSpc>
              <a:spcBef>
                <a:spcPts val="1000"/>
              </a:spcBef>
              <a:spcAft>
                <a:spcPts val="0"/>
              </a:spcAft>
              <a:buSzPts val="2400"/>
              <a:buChar char="•"/>
            </a:pPr>
            <a:r>
              <a:rPr lang="en-US" sz="2400"/>
              <a:t>Worship and Prayer</a:t>
            </a:r>
            <a:endParaRPr sz="2400"/>
          </a:p>
          <a:p>
            <a:pPr marL="457200" lvl="0" indent="-381000" algn="l" rtl="0">
              <a:lnSpc>
                <a:spcPct val="150000"/>
              </a:lnSpc>
              <a:spcBef>
                <a:spcPts val="0"/>
              </a:spcBef>
              <a:spcAft>
                <a:spcPts val="0"/>
              </a:spcAft>
              <a:buSzPts val="2400"/>
              <a:buChar char="•"/>
            </a:pPr>
            <a:r>
              <a:rPr lang="en-US" sz="2400"/>
              <a:t>Spiritual Exercises</a:t>
            </a:r>
            <a:endParaRPr sz="2400"/>
          </a:p>
          <a:p>
            <a:pPr marL="457200" lvl="0" indent="-381000" algn="l" rtl="0">
              <a:lnSpc>
                <a:spcPct val="150000"/>
              </a:lnSpc>
              <a:spcBef>
                <a:spcPts val="0"/>
              </a:spcBef>
              <a:spcAft>
                <a:spcPts val="0"/>
              </a:spcAft>
              <a:buSzPts val="2400"/>
              <a:buChar char="•"/>
            </a:pPr>
            <a:r>
              <a:rPr lang="en-US" sz="2400"/>
              <a:t>Team Bonding </a:t>
            </a:r>
            <a:endParaRPr sz="2400"/>
          </a:p>
          <a:p>
            <a:pPr marL="457200" lvl="0" indent="-381000" algn="l" rtl="0">
              <a:lnSpc>
                <a:spcPct val="150000"/>
              </a:lnSpc>
              <a:spcBef>
                <a:spcPts val="0"/>
              </a:spcBef>
              <a:spcAft>
                <a:spcPts val="0"/>
              </a:spcAft>
              <a:buSzPts val="2400"/>
              <a:buChar char="•"/>
            </a:pPr>
            <a:r>
              <a:rPr lang="en-US" sz="2400"/>
              <a:t>Purposeful Training</a:t>
            </a:r>
            <a:endParaRPr sz="2400"/>
          </a:p>
          <a:p>
            <a:pPr marL="457200" lvl="0" indent="-381000" algn="l" rtl="0">
              <a:lnSpc>
                <a:spcPct val="150000"/>
              </a:lnSpc>
              <a:spcBef>
                <a:spcPts val="0"/>
              </a:spcBef>
              <a:spcAft>
                <a:spcPts val="0"/>
              </a:spcAft>
              <a:buSzPts val="2400"/>
              <a:buChar char="•"/>
            </a:pPr>
            <a:r>
              <a:rPr lang="en-US" sz="2400"/>
              <a:t>Organized Team Formations </a:t>
            </a:r>
            <a:endParaRPr sz="2400"/>
          </a:p>
          <a:p>
            <a:pPr marL="457200" lvl="0" indent="-381000" algn="l" rtl="0">
              <a:lnSpc>
                <a:spcPct val="150000"/>
              </a:lnSpc>
              <a:spcBef>
                <a:spcPts val="0"/>
              </a:spcBef>
              <a:spcAft>
                <a:spcPts val="0"/>
              </a:spcAft>
              <a:buSzPts val="2400"/>
              <a:buChar char="•"/>
            </a:pPr>
            <a:r>
              <a:rPr lang="en-US" sz="2400"/>
              <a:t>Male Participation </a:t>
            </a:r>
            <a:endParaRPr/>
          </a:p>
        </p:txBody>
      </p:sp>
    </p:spTree>
  </p:cSld>
  <p:clrMapOvr>
    <a:masterClrMapping/>
  </p:clrMapOvr>
</p:sld>
</file>

<file path=ppt/theme/theme1.xml><?xml version="1.0" encoding="utf-8"?>
<a:theme xmlns:a="http://schemas.openxmlformats.org/drawingml/2006/main" name="Office Theme">
  <a:themeElements>
    <a:clrScheme name="Blue">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3227</Words>
  <Application>Microsoft Office PowerPoint</Application>
  <PresentationFormat>Widescreen</PresentationFormat>
  <Paragraphs>158</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The Kairos Outside Program</vt:lpstr>
      <vt:lpstr>Devotion and Prayer</vt:lpstr>
      <vt:lpstr>The Purpose of Kairos Outside</vt:lpstr>
      <vt:lpstr>Kairos Outside Program Manual &amp; Ezra</vt:lpstr>
      <vt:lpstr>Riverbanks</vt:lpstr>
      <vt:lpstr>Healthy Advisory Councils</vt:lpstr>
      <vt:lpstr>Guest Contact</vt:lpstr>
      <vt:lpstr>Impactful Team Formations </vt:lpstr>
      <vt:lpstr>Impactful Team Formations</vt:lpstr>
      <vt:lpstr>Continuing Ministry </vt:lpstr>
      <vt:lpstr>Reunions</vt:lpstr>
      <vt:lpstr>Share. Witness. Account. Prayer (S.W.A.P.)</vt:lpstr>
      <vt:lpstr>Weekend Focused vs  Continuing Ministry Focused</vt:lpstr>
      <vt:lpstr>Better Together </vt:lpstr>
      <vt:lpstr>Thank You </vt:lpstr>
      <vt:lpstr>Question and Answers</vt:lpstr>
      <vt:lpstr>Closing Prayer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Kairos Outside Program</dc:title>
  <dc:creator>Gina Brockmeyer</dc:creator>
  <cp:lastModifiedBy>Gina Brockmeyer</cp:lastModifiedBy>
  <cp:revision>1</cp:revision>
  <dcterms:modified xsi:type="dcterms:W3CDTF">2019-07-02T15:38:31Z</dcterms:modified>
</cp:coreProperties>
</file>